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1" r:id="rId1"/>
    <p:sldMasterId id="2147483738" r:id="rId2"/>
    <p:sldMasterId id="2147483790" r:id="rId3"/>
    <p:sldMasterId id="2147483801" r:id="rId4"/>
    <p:sldMasterId id="2147483810" r:id="rId5"/>
    <p:sldMasterId id="2147483852" r:id="rId6"/>
  </p:sldMasterIdLst>
  <p:notesMasterIdLst>
    <p:notesMasterId r:id="rId38"/>
  </p:notesMasterIdLst>
  <p:handoutMasterIdLst>
    <p:handoutMasterId r:id="rId39"/>
  </p:handoutMasterIdLst>
  <p:sldIdLst>
    <p:sldId id="311" r:id="rId7"/>
    <p:sldId id="411" r:id="rId8"/>
    <p:sldId id="348" r:id="rId9"/>
    <p:sldId id="312" r:id="rId10"/>
    <p:sldId id="347" r:id="rId11"/>
    <p:sldId id="318" r:id="rId12"/>
    <p:sldId id="349" r:id="rId13"/>
    <p:sldId id="410" r:id="rId14"/>
    <p:sldId id="406" r:id="rId15"/>
    <p:sldId id="351" r:id="rId16"/>
    <p:sldId id="353" r:id="rId17"/>
    <p:sldId id="343" r:id="rId18"/>
    <p:sldId id="337" r:id="rId19"/>
    <p:sldId id="391" r:id="rId20"/>
    <p:sldId id="392" r:id="rId21"/>
    <p:sldId id="393" r:id="rId22"/>
    <p:sldId id="396" r:id="rId23"/>
    <p:sldId id="397" r:id="rId24"/>
    <p:sldId id="409" r:id="rId25"/>
    <p:sldId id="399" r:id="rId26"/>
    <p:sldId id="400" r:id="rId27"/>
    <p:sldId id="334" r:id="rId28"/>
    <p:sldId id="401" r:id="rId29"/>
    <p:sldId id="402" r:id="rId30"/>
    <p:sldId id="412" r:id="rId31"/>
    <p:sldId id="407" r:id="rId32"/>
    <p:sldId id="336" r:id="rId33"/>
    <p:sldId id="395" r:id="rId34"/>
    <p:sldId id="405" r:id="rId35"/>
    <p:sldId id="352" r:id="rId36"/>
    <p:sldId id="373" r:id="rId37"/>
  </p:sldIdLst>
  <p:sldSz cx="9144000" cy="6858000" type="screen4x3"/>
  <p:notesSz cx="7010400" cy="9296400"/>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3">
          <p15:clr>
            <a:srgbClr val="A4A3A4"/>
          </p15:clr>
        </p15:guide>
        <p15:guide id="2" orient="horz" pos="3480" userDrawn="1">
          <p15:clr>
            <a:srgbClr val="A4A3A4"/>
          </p15:clr>
        </p15:guide>
        <p15:guide id="3" orient="horz" pos="2444">
          <p15:clr>
            <a:srgbClr val="A4A3A4"/>
          </p15:clr>
        </p15:guide>
        <p15:guide id="4" pos="5610">
          <p15:clr>
            <a:srgbClr val="A4A3A4"/>
          </p15:clr>
        </p15:guide>
        <p15:guide id="5" pos="158">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AFE7"/>
    <a:srgbClr val="AACBFF"/>
    <a:srgbClr val="76D6FF"/>
    <a:srgbClr val="7598DD"/>
    <a:srgbClr val="9437FF"/>
    <a:srgbClr val="123C91"/>
    <a:srgbClr val="FFFFFF"/>
    <a:srgbClr val="0000FF"/>
    <a:srgbClr val="8698E2"/>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17" autoAdjust="0"/>
    <p:restoredTop sz="88170" autoAdjust="0"/>
  </p:normalViewPr>
  <p:slideViewPr>
    <p:cSldViewPr snapToGrid="0">
      <p:cViewPr>
        <p:scale>
          <a:sx n="180" d="100"/>
          <a:sy n="180" d="100"/>
        </p:scale>
        <p:origin x="2272" y="272"/>
      </p:cViewPr>
      <p:guideLst>
        <p:guide orient="horz" pos="3233"/>
        <p:guide orient="horz" pos="3480"/>
        <p:guide orient="horz" pos="2444"/>
        <p:guide pos="5610"/>
        <p:guide pos="158"/>
      </p:guideLst>
    </p:cSldViewPr>
  </p:slideViewPr>
  <p:outlineViewPr>
    <p:cViewPr>
      <p:scale>
        <a:sx n="33" d="100"/>
        <a:sy n="33" d="100"/>
      </p:scale>
      <p:origin x="0" y="-17016"/>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28" d="100"/>
          <a:sy n="128" d="100"/>
        </p:scale>
        <p:origin x="5313" y="82"/>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3037840" cy="464820"/>
          </a:xfrm>
          <a:prstGeom prst="rect">
            <a:avLst/>
          </a:prstGeom>
        </p:spPr>
        <p:txBody>
          <a:bodyPr vert="horz" lIns="88276" tIns="44138" rIns="88276" bIns="44138" rtlCol="0"/>
          <a:lstStyle>
            <a:lvl1pPr algn="l">
              <a:defRPr sz="1200"/>
            </a:lvl1pPr>
          </a:lstStyle>
          <a:p>
            <a:endParaRPr lang="de-DE"/>
          </a:p>
        </p:txBody>
      </p:sp>
      <p:sp>
        <p:nvSpPr>
          <p:cNvPr id="3" name="Datumsplatzhalter 2"/>
          <p:cNvSpPr>
            <a:spLocks noGrp="1"/>
          </p:cNvSpPr>
          <p:nvPr>
            <p:ph type="dt" sz="quarter" idx="1"/>
          </p:nvPr>
        </p:nvSpPr>
        <p:spPr>
          <a:xfrm>
            <a:off x="3970938" y="0"/>
            <a:ext cx="3037840" cy="464820"/>
          </a:xfrm>
          <a:prstGeom prst="rect">
            <a:avLst/>
          </a:prstGeom>
        </p:spPr>
        <p:txBody>
          <a:bodyPr vert="horz" lIns="88276" tIns="44138" rIns="88276" bIns="44138" rtlCol="0"/>
          <a:lstStyle>
            <a:lvl1pPr algn="r">
              <a:defRPr sz="1200"/>
            </a:lvl1pPr>
          </a:lstStyle>
          <a:p>
            <a:fld id="{F01358B9-E8F9-423E-A986-6101FB74A0DD}" type="datetimeFigureOut">
              <a:rPr lang="de-DE" smtClean="0"/>
              <a:pPr/>
              <a:t>08.01.2019</a:t>
            </a:fld>
            <a:endParaRPr lang="de-DE"/>
          </a:p>
        </p:txBody>
      </p:sp>
      <p:sp>
        <p:nvSpPr>
          <p:cNvPr id="4" name="Fußzeilenplatzhalter 3"/>
          <p:cNvSpPr>
            <a:spLocks noGrp="1"/>
          </p:cNvSpPr>
          <p:nvPr>
            <p:ph type="ftr" sz="quarter" idx="2"/>
          </p:nvPr>
        </p:nvSpPr>
        <p:spPr>
          <a:xfrm>
            <a:off x="1" y="8829967"/>
            <a:ext cx="3037840" cy="464820"/>
          </a:xfrm>
          <a:prstGeom prst="rect">
            <a:avLst/>
          </a:prstGeom>
        </p:spPr>
        <p:txBody>
          <a:bodyPr vert="horz" lIns="88276" tIns="44138" rIns="88276" bIns="44138" rtlCol="0" anchor="b"/>
          <a:lstStyle>
            <a:lvl1pPr algn="l">
              <a:defRPr sz="1200"/>
            </a:lvl1pPr>
          </a:lstStyle>
          <a:p>
            <a:endParaRPr lang="de-DE"/>
          </a:p>
        </p:txBody>
      </p:sp>
      <p:sp>
        <p:nvSpPr>
          <p:cNvPr id="5" name="Foliennummernplatzhalter 4"/>
          <p:cNvSpPr>
            <a:spLocks noGrp="1"/>
          </p:cNvSpPr>
          <p:nvPr>
            <p:ph type="sldNum" sz="quarter" idx="3"/>
          </p:nvPr>
        </p:nvSpPr>
        <p:spPr>
          <a:xfrm>
            <a:off x="3970938" y="8829967"/>
            <a:ext cx="3037840" cy="464820"/>
          </a:xfrm>
          <a:prstGeom prst="rect">
            <a:avLst/>
          </a:prstGeom>
        </p:spPr>
        <p:txBody>
          <a:bodyPr vert="horz" lIns="88276" tIns="44138" rIns="88276" bIns="44138" rtlCol="0" anchor="b"/>
          <a:lstStyle>
            <a:lvl1pPr algn="r">
              <a:defRPr sz="1200"/>
            </a:lvl1pPr>
          </a:lstStyle>
          <a:p>
            <a:fld id="{0854105B-6BA5-4033-B06D-A6A17C6D8EC0}" type="slidenum">
              <a:rPr lang="de-DE" smtClean="0"/>
              <a:pPr/>
              <a:t>‹#›</a:t>
            </a:fld>
            <a:endParaRPr lang="de-DE"/>
          </a:p>
        </p:txBody>
      </p:sp>
    </p:spTree>
    <p:extLst>
      <p:ext uri="{BB962C8B-B14F-4D97-AF65-F5344CB8AC3E}">
        <p14:creationId xmlns:p14="http://schemas.microsoft.com/office/powerpoint/2010/main" val="208911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3037840" cy="464820"/>
          </a:xfrm>
          <a:prstGeom prst="rect">
            <a:avLst/>
          </a:prstGeom>
        </p:spPr>
        <p:txBody>
          <a:bodyPr vert="horz" lIns="88276" tIns="44138" rIns="88276" bIns="44138" rtlCol="0"/>
          <a:lstStyle>
            <a:lvl1pPr algn="l">
              <a:defRPr sz="1200"/>
            </a:lvl1pPr>
          </a:lstStyle>
          <a:p>
            <a:endParaRPr lang="de-DE"/>
          </a:p>
        </p:txBody>
      </p:sp>
      <p:sp>
        <p:nvSpPr>
          <p:cNvPr id="3" name="Datumsplatzhalter 2"/>
          <p:cNvSpPr>
            <a:spLocks noGrp="1"/>
          </p:cNvSpPr>
          <p:nvPr>
            <p:ph type="dt" idx="1"/>
          </p:nvPr>
        </p:nvSpPr>
        <p:spPr>
          <a:xfrm>
            <a:off x="3970938" y="0"/>
            <a:ext cx="3037840" cy="464820"/>
          </a:xfrm>
          <a:prstGeom prst="rect">
            <a:avLst/>
          </a:prstGeom>
        </p:spPr>
        <p:txBody>
          <a:bodyPr vert="horz" lIns="88276" tIns="44138" rIns="88276" bIns="44138" rtlCol="0"/>
          <a:lstStyle>
            <a:lvl1pPr algn="r">
              <a:defRPr sz="1200"/>
            </a:lvl1pPr>
          </a:lstStyle>
          <a:p>
            <a:fld id="{E1B3256F-A9C5-4A4A-B811-6EFE99DD3B7B}" type="datetimeFigureOut">
              <a:rPr lang="de-DE" smtClean="0"/>
              <a:pPr/>
              <a:t>08.01.2019</a:t>
            </a:fld>
            <a:endParaRPr lang="de-DE"/>
          </a:p>
        </p:txBody>
      </p:sp>
      <p:sp>
        <p:nvSpPr>
          <p:cNvPr id="4" name="Folienbildplatzhalter 3"/>
          <p:cNvSpPr>
            <a:spLocks noGrp="1" noRot="1" noChangeAspect="1"/>
          </p:cNvSpPr>
          <p:nvPr>
            <p:ph type="sldImg" idx="2"/>
          </p:nvPr>
        </p:nvSpPr>
        <p:spPr>
          <a:xfrm>
            <a:off x="466725" y="474663"/>
            <a:ext cx="6089650" cy="4567237"/>
          </a:xfrm>
          <a:prstGeom prst="rect">
            <a:avLst/>
          </a:prstGeom>
          <a:noFill/>
          <a:ln w="12700">
            <a:solidFill>
              <a:prstClr val="black"/>
            </a:solidFill>
          </a:ln>
        </p:spPr>
        <p:txBody>
          <a:bodyPr vert="horz" lIns="88276" tIns="44138" rIns="88276" bIns="44138" rtlCol="0" anchor="ctr"/>
          <a:lstStyle/>
          <a:p>
            <a:endParaRPr lang="de-DE"/>
          </a:p>
        </p:txBody>
      </p:sp>
      <p:sp>
        <p:nvSpPr>
          <p:cNvPr id="5" name="Notizenplatzhalter 4"/>
          <p:cNvSpPr>
            <a:spLocks noGrp="1"/>
          </p:cNvSpPr>
          <p:nvPr>
            <p:ph type="body" sz="quarter" idx="3"/>
          </p:nvPr>
        </p:nvSpPr>
        <p:spPr>
          <a:xfrm>
            <a:off x="432309" y="5205985"/>
            <a:ext cx="6145784" cy="3416427"/>
          </a:xfrm>
          <a:prstGeom prst="rect">
            <a:avLst/>
          </a:prstGeom>
        </p:spPr>
        <p:txBody>
          <a:bodyPr vert="horz" lIns="88276" tIns="44138" rIns="88276" bIns="44138"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8829967"/>
            <a:ext cx="3037840" cy="464820"/>
          </a:xfrm>
          <a:prstGeom prst="rect">
            <a:avLst/>
          </a:prstGeom>
        </p:spPr>
        <p:txBody>
          <a:bodyPr vert="horz" lIns="88276" tIns="44138" rIns="88276" bIns="44138" rtlCol="0" anchor="b"/>
          <a:lstStyle>
            <a:lvl1pPr algn="l">
              <a:defRPr sz="1200"/>
            </a:lvl1pPr>
          </a:lstStyle>
          <a:p>
            <a:endParaRPr lang="de-DE"/>
          </a:p>
        </p:txBody>
      </p:sp>
      <p:sp>
        <p:nvSpPr>
          <p:cNvPr id="7" name="Foliennummernplatzhalter 6"/>
          <p:cNvSpPr>
            <a:spLocks noGrp="1"/>
          </p:cNvSpPr>
          <p:nvPr>
            <p:ph type="sldNum" sz="quarter" idx="5"/>
          </p:nvPr>
        </p:nvSpPr>
        <p:spPr>
          <a:xfrm>
            <a:off x="3970938" y="8829967"/>
            <a:ext cx="3037840" cy="464820"/>
          </a:xfrm>
          <a:prstGeom prst="rect">
            <a:avLst/>
          </a:prstGeom>
        </p:spPr>
        <p:txBody>
          <a:bodyPr vert="horz" lIns="88276" tIns="44138" rIns="88276" bIns="44138" rtlCol="0" anchor="b"/>
          <a:lstStyle>
            <a:lvl1pPr algn="r">
              <a:defRPr sz="1200"/>
            </a:lvl1pPr>
          </a:lstStyle>
          <a:p>
            <a:fld id="{CE3F6CF2-AA75-457E-820B-85B5C07CD9DD}" type="slidenum">
              <a:rPr lang="de-DE" smtClean="0"/>
              <a:pPr/>
              <a:t>‹#›</a:t>
            </a:fld>
            <a:endParaRPr lang="de-DE"/>
          </a:p>
        </p:txBody>
      </p:sp>
    </p:spTree>
    <p:extLst>
      <p:ext uri="{BB962C8B-B14F-4D97-AF65-F5344CB8AC3E}">
        <p14:creationId xmlns:p14="http://schemas.microsoft.com/office/powerpoint/2010/main" val="29126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Thank you, Mary Beth.</a:t>
            </a:r>
          </a:p>
          <a:p>
            <a:pPr marL="171450" indent="-171450">
              <a:buFontTx/>
              <a:buChar char="-"/>
            </a:pPr>
            <a:r>
              <a:rPr lang="en-US" dirty="0"/>
              <a:t>I thought I’d add a bit about my cyber and graph background.  I was working on SGI’s </a:t>
            </a:r>
            <a:r>
              <a:rPr lang="en-US" dirty="0" err="1"/>
              <a:t>Altix</a:t>
            </a:r>
            <a:r>
              <a:rPr lang="en-US" dirty="0"/>
              <a:t> project in 2003 when I first became familiar with graph analysis, which I worked on for several years, eventually winding up at </a:t>
            </a:r>
            <a:r>
              <a:rPr lang="en-US" dirty="0" err="1"/>
              <a:t>YarcData</a:t>
            </a:r>
            <a:r>
              <a:rPr lang="en-US" dirty="0"/>
              <a:t>/Cray using their graph engine for cyber and other apps, and then joining D-Wave about 4ya.  </a:t>
            </a:r>
          </a:p>
          <a:p>
            <a:pPr marL="171450" indent="-171450">
              <a:buFontTx/>
              <a:buChar char="-"/>
            </a:pPr>
            <a:r>
              <a:rPr lang="en-US" dirty="0"/>
              <a:t>Call out anonymous collaborator and TDA </a:t>
            </a:r>
            <a:r>
              <a:rPr lang="en-US" dirty="0" err="1"/>
              <a:t>collabs</a:t>
            </a:r>
            <a:r>
              <a:rPr lang="en-US" dirty="0"/>
              <a:t>; acknowledge JB in the audience</a:t>
            </a:r>
          </a:p>
        </p:txBody>
      </p:sp>
      <p:sp>
        <p:nvSpPr>
          <p:cNvPr id="4" name="Slide Number Placeholder 3"/>
          <p:cNvSpPr>
            <a:spLocks noGrp="1"/>
          </p:cNvSpPr>
          <p:nvPr>
            <p:ph type="sldNum" sz="quarter" idx="5"/>
          </p:nvPr>
        </p:nvSpPr>
        <p:spPr/>
        <p:txBody>
          <a:bodyPr/>
          <a:lstStyle/>
          <a:p>
            <a:fld id="{CE3F6CF2-AA75-457E-820B-85B5C07CD9DD}" type="slidenum">
              <a:rPr lang="de-DE" smtClean="0"/>
              <a:pPr/>
              <a:t>1</a:t>
            </a:fld>
            <a:endParaRPr lang="de-DE"/>
          </a:p>
        </p:txBody>
      </p:sp>
    </p:spTree>
    <p:extLst>
      <p:ext uri="{BB962C8B-B14F-4D97-AF65-F5344CB8AC3E}">
        <p14:creationId xmlns:p14="http://schemas.microsoft.com/office/powerpoint/2010/main" val="666879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SAY “QUBO” HERE</a:t>
            </a:r>
          </a:p>
          <a:p>
            <a:r>
              <a:rPr lang="en-US" b="1" dirty="0"/>
              <a:t>***”How many of you woke up this morning thinking “Wow, if I only had a great way to execute QUBO problems I’d be set!”?”</a:t>
            </a:r>
          </a:p>
          <a:p>
            <a:r>
              <a:rPr lang="en-US" dirty="0"/>
              <a:t>Use analogy here: think</a:t>
            </a:r>
            <a:r>
              <a:rPr lang="en-US" baseline="0" dirty="0"/>
              <a:t> of a qubit like one end of a see-saw, which can either be up (1) or down (0).</a:t>
            </a:r>
          </a:p>
          <a:p>
            <a:r>
              <a:rPr lang="en-US" baseline="0" dirty="0"/>
              <a:t>When you put a positive weight (e.g., sand bag) on the see-saw, the end goes down (0).</a:t>
            </a:r>
          </a:p>
          <a:p>
            <a:r>
              <a:rPr lang="en-US" baseline="0" dirty="0"/>
              <a:t>When you put a negative weight (e.g., helium balloon) on the see-saw, the end goes up (1).</a:t>
            </a:r>
          </a:p>
          <a:p>
            <a:endParaRPr lang="en-US" baseline="0" dirty="0"/>
          </a:p>
          <a:p>
            <a:r>
              <a:rPr lang="en-US" baseline="0" dirty="0"/>
              <a:t>This sampling turns out to be high value …</a:t>
            </a:r>
          </a:p>
          <a:p>
            <a:endParaRPr lang="en-CA" dirty="0"/>
          </a:p>
        </p:txBody>
      </p:sp>
      <p:sp>
        <p:nvSpPr>
          <p:cNvPr id="4" name="Slide Number Placeholder 3"/>
          <p:cNvSpPr>
            <a:spLocks noGrp="1"/>
          </p:cNvSpPr>
          <p:nvPr>
            <p:ph type="sldNum" sz="quarter" idx="10"/>
          </p:nvPr>
        </p:nvSpPr>
        <p:spPr/>
        <p:txBody>
          <a:bodyPr/>
          <a:lstStyle/>
          <a:p>
            <a:fld id="{ECC88136-1B90-4F07-B135-8D3E79A4ADE7}" type="slidenum">
              <a:rPr lang="en-US" smtClean="0"/>
              <a:t>15</a:t>
            </a:fld>
            <a:endParaRPr lang="en-US"/>
          </a:p>
        </p:txBody>
      </p:sp>
    </p:spTree>
    <p:extLst>
      <p:ext uri="{BB962C8B-B14F-4D97-AF65-F5344CB8AC3E}">
        <p14:creationId xmlns:p14="http://schemas.microsoft.com/office/powerpoint/2010/main" val="164520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Embed:  for topology w </a:t>
            </a:r>
            <a:r>
              <a:rPr lang="en-US" dirty="0" err="1"/>
              <a:t>maxDegree</a:t>
            </a:r>
            <a:r>
              <a:rPr lang="en-US" dirty="0"/>
              <a:t>(6), think of V w degree 10 …</a:t>
            </a:r>
          </a:p>
        </p:txBody>
      </p:sp>
      <p:sp>
        <p:nvSpPr>
          <p:cNvPr id="4" name="Slide Number Placeholder 3"/>
          <p:cNvSpPr>
            <a:spLocks noGrp="1"/>
          </p:cNvSpPr>
          <p:nvPr>
            <p:ph type="sldNum" sz="quarter" idx="5"/>
          </p:nvPr>
        </p:nvSpPr>
        <p:spPr/>
        <p:txBody>
          <a:bodyPr/>
          <a:lstStyle/>
          <a:p>
            <a:fld id="{CE3F6CF2-AA75-457E-820B-85B5C07CD9DD}" type="slidenum">
              <a:rPr lang="de-DE" smtClean="0"/>
              <a:pPr/>
              <a:t>16</a:t>
            </a:fld>
            <a:endParaRPr lang="de-DE"/>
          </a:p>
        </p:txBody>
      </p:sp>
    </p:spTree>
    <p:extLst>
      <p:ext uri="{BB962C8B-B14F-4D97-AF65-F5344CB8AC3E}">
        <p14:creationId xmlns:p14="http://schemas.microsoft.com/office/powerpoint/2010/main" val="15265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through how we could map maximum independent set to a QUBO form.  Remember what that form looks like, and that we’re minimizing the objective function.  Our job is to pick the b-sub-</a:t>
            </a:r>
            <a:r>
              <a:rPr lang="en-US" dirty="0" err="1"/>
              <a:t>ijs</a:t>
            </a:r>
            <a:r>
              <a:rPr lang="en-US" dirty="0"/>
              <a:t> that will cause the q-sub-is to represent an MIS.  </a:t>
            </a:r>
          </a:p>
          <a:p>
            <a:endParaRPr lang="en-US" dirty="0"/>
          </a:p>
          <a:p>
            <a:r>
              <a:rPr lang="en-US" dirty="0"/>
              <a:t>We can think of the problem as balancing two effects:  we want to have vertices in the MIS, so let’s give a reward of -1 for elements on the diagonal.  We want to penalize choosing two vertices that are adjacent, so we put a 3 in those positions.</a:t>
            </a:r>
          </a:p>
          <a:p>
            <a:endParaRPr lang="en-US" dirty="0"/>
          </a:p>
          <a:p>
            <a:r>
              <a:rPr lang="en-US" dirty="0"/>
              <a:t>Looking at the QUBO, I want to emphasize a couple things.  First, the QUBO is the same size as the number of vertices N in the graph, not N^2 or something.  Second, the density of the QUBO exactly reflects the density of the graph.  Both of these attributes make MIS a good problem for solving as a QUBO.</a:t>
            </a:r>
          </a:p>
        </p:txBody>
      </p:sp>
      <p:sp>
        <p:nvSpPr>
          <p:cNvPr id="4" name="Slide Number Placeholder 3"/>
          <p:cNvSpPr>
            <a:spLocks noGrp="1"/>
          </p:cNvSpPr>
          <p:nvPr>
            <p:ph type="sldNum" sz="quarter" idx="5"/>
          </p:nvPr>
        </p:nvSpPr>
        <p:spPr/>
        <p:txBody>
          <a:bodyPr/>
          <a:lstStyle/>
          <a:p>
            <a:fld id="{CE3F6CF2-AA75-457E-820B-85B5C07CD9DD}" type="slidenum">
              <a:rPr lang="de-DE" smtClean="0"/>
              <a:pPr/>
              <a:t>17</a:t>
            </a:fld>
            <a:endParaRPr lang="de-DE"/>
          </a:p>
        </p:txBody>
      </p:sp>
    </p:spTree>
    <p:extLst>
      <p:ext uri="{BB962C8B-B14F-4D97-AF65-F5344CB8AC3E}">
        <p14:creationId xmlns:p14="http://schemas.microsoft.com/office/powerpoint/2010/main" val="305852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F6CF2-AA75-457E-820B-85B5C07CD9DD}" type="slidenum">
              <a:rPr lang="de-DE" smtClean="0"/>
              <a:pPr/>
              <a:t>18</a:t>
            </a:fld>
            <a:endParaRPr lang="de-DE"/>
          </a:p>
        </p:txBody>
      </p:sp>
    </p:spTree>
    <p:extLst>
      <p:ext uri="{BB962C8B-B14F-4D97-AF65-F5344CB8AC3E}">
        <p14:creationId xmlns:p14="http://schemas.microsoft.com/office/powerpoint/2010/main" val="726890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64vars today, maybe a bit more</a:t>
            </a:r>
          </a:p>
          <a:p>
            <a:pPr marL="171450" indent="-171450">
              <a:buFontTx/>
              <a:buChar char="-"/>
            </a:pPr>
            <a:r>
              <a:rPr lang="en-US" dirty="0"/>
              <a:t>Factors: …; 326 </a:t>
            </a:r>
            <a:r>
              <a:rPr lang="en-US" dirty="0" err="1"/>
              <a:t>vars</a:t>
            </a:r>
            <a:r>
              <a:rPr lang="en-US" dirty="0"/>
              <a:t>;  simplistically, compute power grows exponentially with #</a:t>
            </a:r>
            <a:r>
              <a:rPr lang="en-US" dirty="0" err="1"/>
              <a:t>vars</a:t>
            </a:r>
            <a:r>
              <a:rPr lang="en-US" dirty="0"/>
              <a:t>, so going from 64 to 326 is a huge step forward.  </a:t>
            </a:r>
            <a:r>
              <a:rPr lang="en-US" b="1" dirty="0"/>
              <a:t>Early adopters have confirmed</a:t>
            </a:r>
            <a:r>
              <a:rPr lang="en-US" dirty="0"/>
              <a:t> our evidence that this will be a dramatic increase in compute power.</a:t>
            </a:r>
          </a:p>
          <a:p>
            <a:r>
              <a:rPr lang="en-US" dirty="0"/>
              <a:t>- maybe it’s better to think of problems that are tractable at 64 variables and intractable at 325.  An example of that is Markov networks.  </a:t>
            </a:r>
          </a:p>
          <a:p>
            <a:pPr marL="171450" indent="-171450">
              <a:buFontTx/>
              <a:buChar char="-"/>
            </a:pPr>
            <a:r>
              <a:rPr lang="en-US" dirty="0"/>
              <a:t>Fighting chance to deliver differentiated performance with next-gen system due next year</a:t>
            </a:r>
          </a:p>
          <a:p>
            <a:pPr marL="171450" indent="-171450">
              <a:buFontTx/>
              <a:buChar char="-"/>
            </a:pPr>
            <a:endParaRPr lang="en-US" dirty="0"/>
          </a:p>
          <a:p>
            <a:pPr marL="171450" indent="-171450">
              <a:buFontTx/>
              <a:buChar char="-"/>
            </a:pPr>
            <a:endParaRPr lang="en-US" dirty="0"/>
          </a:p>
          <a:p>
            <a:pPr marL="171450" indent="-171450">
              <a:buFontTx/>
              <a:buChar char="-"/>
            </a:pPr>
            <a:r>
              <a:rPr lang="en-US" dirty="0"/>
              <a:t>2^64 to 2^326;  the 5.46 is really an exponent;  the power of the DW2K^5.46</a:t>
            </a:r>
          </a:p>
        </p:txBody>
      </p:sp>
      <p:sp>
        <p:nvSpPr>
          <p:cNvPr id="4" name="Slide Number Placeholder 3"/>
          <p:cNvSpPr>
            <a:spLocks noGrp="1"/>
          </p:cNvSpPr>
          <p:nvPr>
            <p:ph type="sldNum" sz="quarter" idx="10"/>
          </p:nvPr>
        </p:nvSpPr>
        <p:spPr/>
        <p:txBody>
          <a:bodyPr/>
          <a:lstStyle/>
          <a:p>
            <a:fld id="{CE3F6CF2-AA75-457E-820B-85B5C07CD9DD}" type="slidenum">
              <a:rPr lang="de-DE" smtClean="0"/>
              <a:pPr/>
              <a:t>20</a:t>
            </a:fld>
            <a:endParaRPr lang="de-DE"/>
          </a:p>
        </p:txBody>
      </p:sp>
    </p:spTree>
    <p:extLst>
      <p:ext uri="{BB962C8B-B14F-4D97-AF65-F5344CB8AC3E}">
        <p14:creationId xmlns:p14="http://schemas.microsoft.com/office/powerpoint/2010/main" val="3830303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MVCov</a:t>
            </a:r>
            <a:r>
              <a:rPr lang="en-US" baseline="30000" dirty="0"/>
              <a:t>+</a:t>
            </a:r>
            <a:r>
              <a:rPr lang="en-US" dirty="0"/>
              <a:t> are</a:t>
            </a:r>
            <a:r>
              <a:rPr lang="en-US" baseline="0" dirty="0"/>
              <a:t> actually set covers, which expands the problem </a:t>
            </a:r>
            <a:r>
              <a:rPr lang="en-US" baseline="0"/>
              <a:t>more (in </a:t>
            </a:r>
            <a:r>
              <a:rPr lang="en-US" baseline="0" dirty="0"/>
              <a:t>the conversion </a:t>
            </a:r>
            <a:r>
              <a:rPr lang="en-US" baseline="0"/>
              <a:t>to QUBO) </a:t>
            </a:r>
            <a:r>
              <a:rPr lang="en-US" baseline="0" dirty="0"/>
              <a:t>than vertex cover; O(N log(#sets))</a:t>
            </a:r>
          </a:p>
          <a:p>
            <a:endParaRPr lang="en-US" baseline="0" dirty="0"/>
          </a:p>
          <a:p>
            <a:r>
              <a:rPr lang="en-US" sz="1200" dirty="0"/>
              <a:t>http://</a:t>
            </a:r>
            <a:r>
              <a:rPr lang="en-US" sz="1200" dirty="0" err="1"/>
              <a:t>docplayer.net</a:t>
            </a:r>
            <a:r>
              <a:rPr lang="en-US" sz="1200" dirty="0"/>
              <a:t>/1332506-Mathematical-engineering-technical-reports-cyber-security-analysis-of-power-networks-by-hypergraph-cut-algorithms.html</a:t>
            </a:r>
            <a:endParaRPr lang="en-US" dirty="0"/>
          </a:p>
        </p:txBody>
      </p:sp>
      <p:sp>
        <p:nvSpPr>
          <p:cNvPr id="4" name="Slide Number Placeholder 3"/>
          <p:cNvSpPr>
            <a:spLocks noGrp="1"/>
          </p:cNvSpPr>
          <p:nvPr>
            <p:ph type="sldNum" sz="quarter" idx="10"/>
          </p:nvPr>
        </p:nvSpPr>
        <p:spPr/>
        <p:txBody>
          <a:bodyPr/>
          <a:lstStyle/>
          <a:p>
            <a:fld id="{CE3F6CF2-AA75-457E-820B-85B5C07CD9DD}" type="slidenum">
              <a:rPr lang="de-DE" smtClean="0"/>
              <a:pPr/>
              <a:t>22</a:t>
            </a:fld>
            <a:endParaRPr lang="de-DE"/>
          </a:p>
        </p:txBody>
      </p:sp>
    </p:spTree>
    <p:extLst>
      <p:ext uri="{BB962C8B-B14F-4D97-AF65-F5344CB8AC3E}">
        <p14:creationId xmlns:p14="http://schemas.microsoft.com/office/powerpoint/2010/main" val="3768848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&lt;figure </a:t>
            </a:r>
            <a:r>
              <a:rPr lang="en-US" dirty="0" err="1"/>
              <a:t>descr</a:t>
            </a:r>
            <a:r>
              <a:rPr lang="en-US" dirty="0"/>
              <a:t>&gt;:  </a:t>
            </a:r>
          </a:p>
          <a:p>
            <a:pPr marL="171450" indent="-171450">
              <a:buFontTx/>
              <a:buChar char="-"/>
            </a:pPr>
            <a:r>
              <a:rPr lang="en-US" dirty="0"/>
              <a:t>    the ”persistence” (duration across a range of circle sizes) of the “homology” (higher-level structure) is what this identifies.  </a:t>
            </a:r>
          </a:p>
          <a:p>
            <a:pPr marL="171450" indent="-171450">
              <a:buFontTx/>
              <a:buChar char="-"/>
            </a:pPr>
            <a:r>
              <a:rPr lang="en-US" dirty="0"/>
              <a:t>    persistence diagram charts this persistence;  short-lived structures are close to the diagonal and tend to be less interesting; longer-lived structures are off the diagonal and tend to be more interesting.</a:t>
            </a:r>
          </a:p>
          <a:p>
            <a:pPr marL="171450" indent="-171450">
              <a:buFontTx/>
              <a:buChar char="-"/>
            </a:pPr>
            <a:r>
              <a:rPr lang="en-US" dirty="0"/>
              <a:t>    note that the graphs on which we execute PH can be derived, so the features/dimensions can be any aspect of the data we suspect will be interesting</a:t>
            </a:r>
          </a:p>
        </p:txBody>
      </p:sp>
      <p:sp>
        <p:nvSpPr>
          <p:cNvPr id="4" name="Slide Number Placeholder 3"/>
          <p:cNvSpPr>
            <a:spLocks noGrp="1"/>
          </p:cNvSpPr>
          <p:nvPr>
            <p:ph type="sldNum" sz="quarter" idx="5"/>
          </p:nvPr>
        </p:nvSpPr>
        <p:spPr/>
        <p:txBody>
          <a:bodyPr/>
          <a:lstStyle/>
          <a:p>
            <a:fld id="{CE3F6CF2-AA75-457E-820B-85B5C07CD9DD}" type="slidenum">
              <a:rPr lang="de-DE" smtClean="0"/>
              <a:pPr/>
              <a:t>23</a:t>
            </a:fld>
            <a:endParaRPr lang="de-DE"/>
          </a:p>
        </p:txBody>
      </p:sp>
    </p:spTree>
    <p:extLst>
      <p:ext uri="{BB962C8B-B14F-4D97-AF65-F5344CB8AC3E}">
        <p14:creationId xmlns:p14="http://schemas.microsoft.com/office/powerpoint/2010/main" val="325019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&lt;last bullet&gt;</a:t>
            </a:r>
          </a:p>
          <a:p>
            <a:pPr marL="171450" indent="-171450">
              <a:buFontTx/>
              <a:buChar char="-"/>
            </a:pPr>
            <a:r>
              <a:rPr lang="en-US" dirty="0"/>
              <a:t>AND, D-Wave will deliver the computational power to make it practically usable</a:t>
            </a:r>
          </a:p>
          <a:p>
            <a:endParaRPr lang="en-US" dirty="0"/>
          </a:p>
          <a:p>
            <a:r>
              <a:rPr lang="en-US" dirty="0"/>
              <a:t>- Wasserstein is O(N^3)</a:t>
            </a:r>
          </a:p>
        </p:txBody>
      </p:sp>
      <p:sp>
        <p:nvSpPr>
          <p:cNvPr id="4" name="Slide Number Placeholder 3"/>
          <p:cNvSpPr>
            <a:spLocks noGrp="1"/>
          </p:cNvSpPr>
          <p:nvPr>
            <p:ph type="sldNum" sz="quarter" idx="5"/>
          </p:nvPr>
        </p:nvSpPr>
        <p:spPr/>
        <p:txBody>
          <a:bodyPr/>
          <a:lstStyle/>
          <a:p>
            <a:fld id="{CE3F6CF2-AA75-457E-820B-85B5C07CD9DD}" type="slidenum">
              <a:rPr lang="de-DE" smtClean="0"/>
              <a:pPr/>
              <a:t>24</a:t>
            </a:fld>
            <a:endParaRPr lang="de-DE"/>
          </a:p>
        </p:txBody>
      </p:sp>
    </p:spTree>
    <p:extLst>
      <p:ext uri="{BB962C8B-B14F-4D97-AF65-F5344CB8AC3E}">
        <p14:creationId xmlns:p14="http://schemas.microsoft.com/office/powerpoint/2010/main" val="4226099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F6CF2-AA75-457E-820B-85B5C07CD9DD}" type="slidenum">
              <a:rPr lang="de-DE" smtClean="0"/>
              <a:pPr/>
              <a:t>25</a:t>
            </a:fld>
            <a:endParaRPr lang="de-DE"/>
          </a:p>
        </p:txBody>
      </p:sp>
    </p:spTree>
    <p:extLst>
      <p:ext uri="{BB962C8B-B14F-4D97-AF65-F5344CB8AC3E}">
        <p14:creationId xmlns:p14="http://schemas.microsoft.com/office/powerpoint/2010/main" val="335201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in the context of the cyber analyst, but this doesn’t get there.</a:t>
            </a:r>
          </a:p>
        </p:txBody>
      </p:sp>
      <p:sp>
        <p:nvSpPr>
          <p:cNvPr id="4" name="Slide Number Placeholder 3"/>
          <p:cNvSpPr>
            <a:spLocks noGrp="1"/>
          </p:cNvSpPr>
          <p:nvPr>
            <p:ph type="sldNum" sz="quarter" idx="5"/>
          </p:nvPr>
        </p:nvSpPr>
        <p:spPr/>
        <p:txBody>
          <a:bodyPr/>
          <a:lstStyle/>
          <a:p>
            <a:fld id="{CE3F6CF2-AA75-457E-820B-85B5C07CD9DD}" type="slidenum">
              <a:rPr lang="de-DE" smtClean="0"/>
              <a:pPr/>
              <a:t>29</a:t>
            </a:fld>
            <a:endParaRPr lang="de-DE"/>
          </a:p>
        </p:txBody>
      </p:sp>
    </p:spTree>
    <p:extLst>
      <p:ext uri="{BB962C8B-B14F-4D97-AF65-F5344CB8AC3E}">
        <p14:creationId xmlns:p14="http://schemas.microsoft.com/office/powerpoint/2010/main" val="322442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F6CF2-AA75-457E-820B-85B5C07CD9DD}" type="slidenum">
              <a:rPr lang="de-DE" smtClean="0"/>
              <a:pPr/>
              <a:t>2</a:t>
            </a:fld>
            <a:endParaRPr lang="de-DE"/>
          </a:p>
        </p:txBody>
      </p:sp>
    </p:spTree>
    <p:extLst>
      <p:ext uri="{BB962C8B-B14F-4D97-AF65-F5344CB8AC3E}">
        <p14:creationId xmlns:p14="http://schemas.microsoft.com/office/powerpoint/2010/main" val="376229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Need to understand whether the data we have represents a “good” graph size</a:t>
            </a:r>
          </a:p>
          <a:p>
            <a:pPr marL="171450" indent="-171450">
              <a:buFontTx/>
              <a:buChar char="-"/>
            </a:pPr>
            <a:r>
              <a:rPr lang="en-US" dirty="0"/>
              <a:t>#</a:t>
            </a:r>
            <a:r>
              <a:rPr lang="en-US" dirty="0" err="1"/>
              <a:t>IPaddrs</a:t>
            </a:r>
            <a:r>
              <a:rPr lang="en-US" dirty="0"/>
              <a:t> ~= sizes of enclaves of cloud-computing providers </a:t>
            </a:r>
          </a:p>
          <a:p>
            <a:pPr marL="171450" indent="-171450">
              <a:buFontTx/>
              <a:buChar char="-"/>
            </a:pPr>
            <a:r>
              <a:rPr lang="en-US" dirty="0"/>
              <a:t>Noticing that |E| is much smaller than |V|, collapsed singleton Vs to understand how that reduces compute time;  need to vary |E| too</a:t>
            </a:r>
          </a:p>
          <a:p>
            <a:pPr marL="171450" indent="-171450">
              <a:buFontTx/>
              <a:buChar char="-"/>
            </a:pPr>
            <a:r>
              <a:rPr lang="en-US" dirty="0"/>
              <a:t>So, have G sizes that motivate being able to calculate MIS faster, and appears that enterprise-network-size </a:t>
            </a:r>
            <a:r>
              <a:rPr lang="en-US" dirty="0" err="1"/>
              <a:t>Gs</a:t>
            </a:r>
            <a:r>
              <a:rPr lang="en-US" dirty="0"/>
              <a:t> are feasible depending on |E|</a:t>
            </a:r>
          </a:p>
        </p:txBody>
      </p:sp>
      <p:sp>
        <p:nvSpPr>
          <p:cNvPr id="4" name="Slide Number Placeholder 3"/>
          <p:cNvSpPr>
            <a:spLocks noGrp="1"/>
          </p:cNvSpPr>
          <p:nvPr>
            <p:ph type="sldNum" sz="quarter" idx="5"/>
          </p:nvPr>
        </p:nvSpPr>
        <p:spPr/>
        <p:txBody>
          <a:bodyPr/>
          <a:lstStyle/>
          <a:p>
            <a:fld id="{CE3F6CF2-AA75-457E-820B-85B5C07CD9DD}" type="slidenum">
              <a:rPr lang="de-DE" smtClean="0"/>
              <a:pPr/>
              <a:t>7</a:t>
            </a:fld>
            <a:endParaRPr lang="de-DE"/>
          </a:p>
        </p:txBody>
      </p:sp>
    </p:spTree>
    <p:extLst>
      <p:ext uri="{BB962C8B-B14F-4D97-AF65-F5344CB8AC3E}">
        <p14:creationId xmlns:p14="http://schemas.microsoft.com/office/powerpoint/2010/main" val="337028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NP-hard </a:t>
            </a:r>
            <a:r>
              <a:rPr lang="en-US" dirty="0" err="1"/>
              <a:t>algs</a:t>
            </a:r>
            <a:r>
              <a:rPr lang="en-US" dirty="0"/>
              <a:t> take exponentially growing time for bigger problems</a:t>
            </a:r>
          </a:p>
          <a:p>
            <a:pPr marL="171450" indent="-171450">
              <a:buFontTx/>
              <a:buChar char="-"/>
            </a:pPr>
            <a:r>
              <a:rPr lang="en-US" dirty="0"/>
              <a:t>QCs take ~constant time for problems that fit</a:t>
            </a:r>
          </a:p>
          <a:p>
            <a:pPr marL="171450" indent="-171450">
              <a:buFontTx/>
              <a:buChar char="-"/>
            </a:pPr>
            <a:r>
              <a:rPr lang="en-US" dirty="0"/>
              <a:t>but users will not want to be limited to problems that fit</a:t>
            </a:r>
          </a:p>
          <a:p>
            <a:pPr marL="171450" indent="-171450">
              <a:buFontTx/>
              <a:buChar char="-"/>
            </a:pPr>
            <a:r>
              <a:rPr lang="en-US" dirty="0"/>
              <a:t>but solving vastly larger problems will again be limited by classical exponential time</a:t>
            </a:r>
          </a:p>
          <a:p>
            <a:pPr marL="171450" indent="-171450">
              <a:buFontTx/>
              <a:buChar char="-"/>
            </a:pPr>
            <a:endParaRPr lang="en-US" dirty="0"/>
          </a:p>
          <a:p>
            <a:pPr lvl="0"/>
            <a:r>
              <a:rPr lang="en-US" dirty="0"/>
              <a:t>If QPU solves 10% of problem, 2</a:t>
            </a:r>
            <a:r>
              <a:rPr lang="en-US" baseline="30000" dirty="0"/>
              <a:t>10</a:t>
            </a:r>
            <a:r>
              <a:rPr lang="en-US" dirty="0"/>
              <a:t> combinations of those may be feasible</a:t>
            </a:r>
          </a:p>
          <a:p>
            <a:pPr lvl="0"/>
            <a:r>
              <a:rPr lang="en-US" dirty="0"/>
              <a:t>If QPU solves 1% of problem, 2</a:t>
            </a:r>
            <a:r>
              <a:rPr lang="en-US" baseline="30000" dirty="0"/>
              <a:t>100</a:t>
            </a:r>
            <a:r>
              <a:rPr lang="en-US" dirty="0"/>
              <a:t> combinations is not feasible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E3F6CF2-AA75-457E-820B-85B5C07CD9DD}" type="slidenum">
              <a:rPr lang="de-DE" smtClean="0"/>
              <a:pPr/>
              <a:t>8</a:t>
            </a:fld>
            <a:endParaRPr lang="de-DE"/>
          </a:p>
        </p:txBody>
      </p:sp>
    </p:spTree>
    <p:extLst>
      <p:ext uri="{BB962C8B-B14F-4D97-AF65-F5344CB8AC3E}">
        <p14:creationId xmlns:p14="http://schemas.microsoft.com/office/powerpoint/2010/main" val="350105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back to current implementation, with the LANL data running classically, the output of the analytic shows the size of the reduced graph, the |pt2pt| (i.e., #edges), and the decrease in MIS size when pt2pt </a:t>
            </a:r>
            <a:r>
              <a:rPr lang="en-US" dirty="0" err="1"/>
              <a:t>Es</a:t>
            </a:r>
            <a:r>
              <a:rPr lang="en-US" dirty="0"/>
              <a:t> are added to the graph.  As expected, as |pt2pt| grows, MIS size shrinks.  (more precisely, the decrease in MIS size grows.)</a:t>
            </a:r>
          </a:p>
        </p:txBody>
      </p:sp>
      <p:sp>
        <p:nvSpPr>
          <p:cNvPr id="4" name="Slide Number Placeholder 3"/>
          <p:cNvSpPr>
            <a:spLocks noGrp="1"/>
          </p:cNvSpPr>
          <p:nvPr>
            <p:ph type="sldNum" sz="quarter" idx="5"/>
          </p:nvPr>
        </p:nvSpPr>
        <p:spPr/>
        <p:txBody>
          <a:bodyPr/>
          <a:lstStyle/>
          <a:p>
            <a:fld id="{CE3F6CF2-AA75-457E-820B-85B5C07CD9DD}" type="slidenum">
              <a:rPr lang="de-DE" smtClean="0"/>
              <a:pPr/>
              <a:t>9</a:t>
            </a:fld>
            <a:endParaRPr lang="de-DE"/>
          </a:p>
        </p:txBody>
      </p:sp>
    </p:spTree>
    <p:extLst>
      <p:ext uri="{BB962C8B-B14F-4D97-AF65-F5344CB8AC3E}">
        <p14:creationId xmlns:p14="http://schemas.microsoft.com/office/powerpoint/2010/main" val="400926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a strong summary of work to date here</a:t>
            </a:r>
          </a:p>
        </p:txBody>
      </p:sp>
      <p:sp>
        <p:nvSpPr>
          <p:cNvPr id="4" name="Slide Number Placeholder 3"/>
          <p:cNvSpPr>
            <a:spLocks noGrp="1"/>
          </p:cNvSpPr>
          <p:nvPr>
            <p:ph type="sldNum" sz="quarter" idx="5"/>
          </p:nvPr>
        </p:nvSpPr>
        <p:spPr/>
        <p:txBody>
          <a:bodyPr/>
          <a:lstStyle/>
          <a:p>
            <a:fld id="{CE3F6CF2-AA75-457E-820B-85B5C07CD9DD}" type="slidenum">
              <a:rPr lang="de-DE" smtClean="0"/>
              <a:pPr/>
              <a:t>10</a:t>
            </a:fld>
            <a:endParaRPr lang="de-DE"/>
          </a:p>
        </p:txBody>
      </p:sp>
    </p:spTree>
    <p:extLst>
      <p:ext uri="{BB962C8B-B14F-4D97-AF65-F5344CB8AC3E}">
        <p14:creationId xmlns:p14="http://schemas.microsoft.com/office/powerpoint/2010/main" val="2679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GMQC</a:t>
            </a:r>
          </a:p>
          <a:p>
            <a:pPr marL="628650" lvl="1" indent="-171450">
              <a:buFontTx/>
              <a:buChar char="-"/>
            </a:pPr>
            <a:r>
              <a:rPr lang="en-US" b="1" dirty="0"/>
              <a:t>Mention Shor’s </a:t>
            </a:r>
            <a:r>
              <a:rPr lang="en-US" b="1" dirty="0" err="1"/>
              <a:t>alg</a:t>
            </a:r>
            <a:r>
              <a:rPr lang="en-US" dirty="0"/>
              <a:t> </a:t>
            </a:r>
          </a:p>
          <a:p>
            <a:pPr marL="628650" lvl="1" indent="-171450">
              <a:buFontTx/>
              <a:buChar char="-"/>
            </a:pPr>
            <a:r>
              <a:rPr lang="en-US" dirty="0"/>
              <a:t>Call out that Microsoft’s technology is expected to avoid EC issue</a:t>
            </a:r>
          </a:p>
          <a:p>
            <a:pPr marL="171450" lvl="0" indent="-171450">
              <a:buFontTx/>
              <a:buChar char="-"/>
            </a:pPr>
            <a:r>
              <a:rPr lang="en-US" dirty="0"/>
              <a:t>QA</a:t>
            </a:r>
          </a:p>
          <a:p>
            <a:pPr marL="628650" lvl="1" indent="-171450">
              <a:buFontTx/>
              <a:buChar char="-"/>
            </a:pPr>
            <a:r>
              <a:rPr lang="en-US" dirty="0"/>
              <a:t>We at D-Wave believe that our systems are moving much closer to the point of delivering differentiated performance and making people who deploy systems, like most of you here, care about them. </a:t>
            </a:r>
          </a:p>
        </p:txBody>
      </p:sp>
      <p:sp>
        <p:nvSpPr>
          <p:cNvPr id="4" name="Slide Number Placeholder 3"/>
          <p:cNvSpPr>
            <a:spLocks noGrp="1"/>
          </p:cNvSpPr>
          <p:nvPr>
            <p:ph type="sldNum" sz="quarter" idx="10"/>
          </p:nvPr>
        </p:nvSpPr>
        <p:spPr/>
        <p:txBody>
          <a:bodyPr/>
          <a:lstStyle/>
          <a:p>
            <a:fld id="{CE3F6CF2-AA75-457E-820B-85B5C07CD9DD}" type="slidenum">
              <a:rPr lang="de-DE" smtClean="0"/>
              <a:pPr/>
              <a:t>12</a:t>
            </a:fld>
            <a:endParaRPr lang="de-DE"/>
          </a:p>
        </p:txBody>
      </p:sp>
    </p:spTree>
    <p:extLst>
      <p:ext uri="{BB962C8B-B14F-4D97-AF65-F5344CB8AC3E}">
        <p14:creationId xmlns:p14="http://schemas.microsoft.com/office/powerpoint/2010/main" val="331174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us.  Researchers at </a:t>
            </a:r>
            <a:r>
              <a:rPr lang="en-US" dirty="0" err="1"/>
              <a:t>Julich</a:t>
            </a:r>
            <a:r>
              <a:rPr lang="en-US" dirty="0"/>
              <a:t>, one of Europe’s most respected HPC labs, have been evaluating QC systems for the last several years, and they recently published this QTRL scale and their view of today’s reality.  They show the experimental qubit devices at a QTRL of 3-4, the IBM and Google systems at a QTRL of 5, and D-Wave’s quantum </a:t>
            </a:r>
            <a:r>
              <a:rPr lang="en-US" dirty="0" err="1"/>
              <a:t>annealer</a:t>
            </a:r>
            <a:r>
              <a:rPr lang="en-US" dirty="0"/>
              <a:t> at a QTRL of 8, defined as “scalable version completed and qualified”.  The thing that remains for us to do is deliver differentiated performance….</a:t>
            </a:r>
          </a:p>
        </p:txBody>
      </p:sp>
      <p:sp>
        <p:nvSpPr>
          <p:cNvPr id="4" name="Slide Number Placeholder 3"/>
          <p:cNvSpPr>
            <a:spLocks noGrp="1"/>
          </p:cNvSpPr>
          <p:nvPr>
            <p:ph type="sldNum" sz="quarter" idx="10"/>
          </p:nvPr>
        </p:nvSpPr>
        <p:spPr/>
        <p:txBody>
          <a:bodyPr/>
          <a:lstStyle/>
          <a:p>
            <a:fld id="{CE3F6CF2-AA75-457E-820B-85B5C07CD9DD}" type="slidenum">
              <a:rPr lang="de-DE" smtClean="0"/>
              <a:pPr/>
              <a:t>13</a:t>
            </a:fld>
            <a:endParaRPr lang="de-DE"/>
          </a:p>
        </p:txBody>
      </p:sp>
    </p:spTree>
    <p:extLst>
      <p:ext uri="{BB962C8B-B14F-4D97-AF65-F5344CB8AC3E}">
        <p14:creationId xmlns:p14="http://schemas.microsoft.com/office/powerpoint/2010/main" val="105940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Put up a vast landscape. Talk about 2^1000 possibilities, how big that number is. This is 3D but could be multi-dimensional. </a:t>
            </a:r>
          </a:p>
          <a:p>
            <a:r>
              <a:rPr lang="en-US" sz="1200" kern="1200" dirty="0">
                <a:solidFill>
                  <a:schemeClr val="tx1"/>
                </a:solidFill>
                <a:latin typeface="+mn-lt"/>
                <a:ea typeface="+mn-ea"/>
                <a:cs typeface="+mn-cs"/>
              </a:rPr>
              <a:t>Overlay red dots all over the landscape in one shot. For some hard problems, classical has to explore each spot sequentially.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Remove red dots overlay and flash one red dot representing the answer. QC considers all possible answers in one shot</a:t>
            </a:r>
            <a:endParaRPr lang="en-US" dirty="0"/>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a:lnSpc>
                <a:spcPct val="90000"/>
              </a:lnSpc>
              <a:spcBef>
                <a:spcPts val="0"/>
              </a:spcBef>
              <a:spcAft>
                <a:spcPts val="1200"/>
              </a:spcAft>
              <a:buClr>
                <a:srgbClr val="000090"/>
              </a:buClr>
            </a:pPr>
            <a:r>
              <a:rPr lang="en-US" sz="1200" dirty="0">
                <a:solidFill>
                  <a:srgbClr val="000000"/>
                </a:solidFill>
                <a:latin typeface="Corbel"/>
                <a:cs typeface="Corbel"/>
              </a:rPr>
              <a:t>User maps a problem into search for “lowest point in a vast landscape”</a:t>
            </a:r>
          </a:p>
          <a:p>
            <a:pPr>
              <a:lnSpc>
                <a:spcPct val="90000"/>
              </a:lnSpc>
              <a:spcBef>
                <a:spcPts val="0"/>
              </a:spcBef>
              <a:spcAft>
                <a:spcPts val="1200"/>
              </a:spcAft>
              <a:buClr>
                <a:srgbClr val="000090"/>
              </a:buClr>
            </a:pPr>
            <a:r>
              <a:rPr lang="en-US" sz="1200" dirty="0">
                <a:solidFill>
                  <a:srgbClr val="000000"/>
                </a:solidFill>
                <a:latin typeface="Corbel"/>
                <a:cs typeface="Corbel"/>
              </a:rPr>
              <a:t>System processes an enormous search space (ex. 2 </a:t>
            </a:r>
            <a:r>
              <a:rPr lang="en-US" sz="1200" baseline="30000" dirty="0">
                <a:solidFill>
                  <a:srgbClr val="000000"/>
                </a:solidFill>
                <a:latin typeface="Corbel"/>
                <a:cs typeface="Corbel"/>
              </a:rPr>
              <a:t>2000 </a:t>
            </a:r>
            <a:r>
              <a:rPr lang="en-US" sz="1200" dirty="0">
                <a:solidFill>
                  <a:srgbClr val="000000"/>
                </a:solidFill>
                <a:latin typeface="Corbel"/>
                <a:cs typeface="Corbel"/>
              </a:rPr>
              <a:t>) with one instruction </a:t>
            </a:r>
          </a:p>
          <a:p>
            <a:pPr>
              <a:lnSpc>
                <a:spcPct val="90000"/>
              </a:lnSpc>
              <a:spcBef>
                <a:spcPts val="0"/>
              </a:spcBef>
              <a:spcAft>
                <a:spcPts val="1200"/>
              </a:spcAft>
              <a:buClr>
                <a:srgbClr val="000090"/>
              </a:buClr>
            </a:pPr>
            <a:r>
              <a:rPr lang="en-US" sz="1200" dirty="0">
                <a:solidFill>
                  <a:srgbClr val="000000"/>
                </a:solidFill>
                <a:latin typeface="Corbel"/>
                <a:cs typeface="Corbel"/>
              </a:rPr>
              <a:t>Processor considers all possibilities simultaneously, finds lowest energy solutions</a:t>
            </a:r>
          </a:p>
          <a:p>
            <a:pPr>
              <a:lnSpc>
                <a:spcPct val="90000"/>
              </a:lnSpc>
              <a:spcBef>
                <a:spcPts val="0"/>
              </a:spcBef>
              <a:spcAft>
                <a:spcPts val="1200"/>
              </a:spcAft>
              <a:buClr>
                <a:srgbClr val="000090"/>
              </a:buClr>
            </a:pPr>
            <a:r>
              <a:rPr lang="en-US" sz="1200" dirty="0">
                <a:solidFill>
                  <a:srgbClr val="000000"/>
                </a:solidFill>
                <a:latin typeface="Corbel"/>
                <a:cs typeface="Corbel"/>
              </a:rPr>
              <a:t>Multiple solutions returned to the user, sorted by optimal probability</a:t>
            </a:r>
          </a:p>
        </p:txBody>
      </p:sp>
      <p:sp>
        <p:nvSpPr>
          <p:cNvPr id="4" name="Slide Number Placeholder 3"/>
          <p:cNvSpPr>
            <a:spLocks noGrp="1"/>
          </p:cNvSpPr>
          <p:nvPr>
            <p:ph type="sldNum" sz="quarter" idx="10"/>
          </p:nvPr>
        </p:nvSpPr>
        <p:spPr/>
        <p:txBody>
          <a:bodyPr/>
          <a:lstStyle/>
          <a:p>
            <a:fld id="{CE3F6CF2-AA75-457E-820B-85B5C07CD9DD}" type="slidenum">
              <a:rPr lang="de-DE" smtClean="0"/>
              <a:pPr/>
              <a:t>14</a:t>
            </a:fld>
            <a:endParaRPr lang="de-DE"/>
          </a:p>
        </p:txBody>
      </p:sp>
    </p:spTree>
    <p:extLst>
      <p:ext uri="{BB962C8B-B14F-4D97-AF65-F5344CB8AC3E}">
        <p14:creationId xmlns:p14="http://schemas.microsoft.com/office/powerpoint/2010/main" val="3201315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age">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E4E6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82C"/>
              </a:solidFill>
            </a:endParaRPr>
          </a:p>
        </p:txBody>
      </p:sp>
      <p:pic>
        <p:nvPicPr>
          <p:cNvPr id="2" name="Picture 1" descr="title slide image-01.png"/>
          <p:cNvPicPr>
            <a:picLocks noChangeAspect="1"/>
          </p:cNvPicPr>
          <p:nvPr userDrawn="1"/>
        </p:nvPicPr>
        <p:blipFill rotWithShape="1">
          <a:blip r:embed="rId2">
            <a:extLst>
              <a:ext uri="{28A0092B-C50C-407E-A947-70E740481C1C}">
                <a14:useLocalDpi xmlns:a14="http://schemas.microsoft.com/office/drawing/2010/main" val="0"/>
              </a:ext>
            </a:extLst>
          </a:blip>
          <a:srcRect b="3175"/>
          <a:stretch/>
        </p:blipFill>
        <p:spPr>
          <a:xfrm>
            <a:off x="0" y="-1"/>
            <a:ext cx="9166110" cy="6858001"/>
          </a:xfrm>
          <a:prstGeom prst="rect">
            <a:avLst/>
          </a:prstGeom>
        </p:spPr>
      </p:pic>
      <p:sp>
        <p:nvSpPr>
          <p:cNvPr id="3" name="Title 2"/>
          <p:cNvSpPr>
            <a:spLocks noGrp="1"/>
          </p:cNvSpPr>
          <p:nvPr>
            <p:ph type="title"/>
          </p:nvPr>
        </p:nvSpPr>
        <p:spPr>
          <a:xfrm>
            <a:off x="359512" y="1585382"/>
            <a:ext cx="8229600" cy="751162"/>
          </a:xfrm>
          <a:prstGeom prst="rect">
            <a:avLst/>
          </a:prstGeom>
        </p:spPr>
        <p:txBody>
          <a:bodyPr vert="horz"/>
          <a:lstStyle>
            <a:lvl1pPr>
              <a:defRPr sz="5000" b="0" i="0">
                <a:solidFill>
                  <a:schemeClr val="bg1">
                    <a:lumMod val="95000"/>
                  </a:schemeClr>
                </a:solidFill>
                <a:latin typeface="Calibri Light" panose="020F0302020204030204" pitchFamily="34" charset="0"/>
              </a:defRPr>
            </a:lvl1pPr>
          </a:lstStyle>
          <a:p>
            <a:r>
              <a:rPr lang="en-US"/>
              <a:t>Click to edit Master title style</a:t>
            </a:r>
            <a:endParaRPr lang="en-US" dirty="0"/>
          </a:p>
        </p:txBody>
      </p:sp>
      <p:sp>
        <p:nvSpPr>
          <p:cNvPr id="8" name="Text Placeholder 7"/>
          <p:cNvSpPr>
            <a:spLocks noGrp="1"/>
          </p:cNvSpPr>
          <p:nvPr>
            <p:ph type="body" sz="quarter" idx="10"/>
          </p:nvPr>
        </p:nvSpPr>
        <p:spPr>
          <a:xfrm>
            <a:off x="366713" y="2508089"/>
            <a:ext cx="6064250" cy="593725"/>
          </a:xfrm>
          <a:prstGeom prst="rect">
            <a:avLst/>
          </a:prstGeom>
        </p:spPr>
        <p:txBody>
          <a:bodyPr vert="horz"/>
          <a:lstStyle>
            <a:lvl1pPr marL="72707" indent="0">
              <a:buNone/>
              <a:defRPr sz="3000" b="0" i="0">
                <a:solidFill>
                  <a:schemeClr val="bg1">
                    <a:lumMod val="95000"/>
                  </a:schemeClr>
                </a:solidFill>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a:stretch>
            <a:fillRect/>
          </a:stretch>
        </p:blipFill>
        <p:spPr>
          <a:xfrm>
            <a:off x="6137554" y="393293"/>
            <a:ext cx="2616200" cy="584200"/>
          </a:xfrm>
          <a:prstGeom prst="rect">
            <a:avLst/>
          </a:prstGeom>
        </p:spPr>
      </p:pic>
    </p:spTree>
    <p:extLst>
      <p:ext uri="{BB962C8B-B14F-4D97-AF65-F5344CB8AC3E}">
        <p14:creationId xmlns:p14="http://schemas.microsoft.com/office/powerpoint/2010/main" val="12755216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de by side content slide">
    <p:spTree>
      <p:nvGrpSpPr>
        <p:cNvPr id="1" name=""/>
        <p:cNvGrpSpPr/>
        <p:nvPr/>
      </p:nvGrpSpPr>
      <p:grpSpPr>
        <a:xfrm>
          <a:off x="0" y="0"/>
          <a:ext cx="0" cy="0"/>
          <a:chOff x="0" y="0"/>
          <a:chExt cx="0" cy="0"/>
        </a:xfrm>
      </p:grpSpPr>
      <p:sp>
        <p:nvSpPr>
          <p:cNvPr id="29" name="Rectangle 28"/>
          <p:cNvSpPr/>
          <p:nvPr userDrawn="1"/>
        </p:nvSpPr>
        <p:spPr>
          <a:xfrm>
            <a:off x="0" y="274639"/>
            <a:ext cx="9144000" cy="62954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hasCustomPrompt="1"/>
          </p:nvPr>
        </p:nvSpPr>
        <p:spPr>
          <a:xfrm>
            <a:off x="457200" y="275167"/>
            <a:ext cx="8229600" cy="1143000"/>
          </a:xfrm>
          <a:prstGeom prst="rect">
            <a:avLst/>
          </a:prstGeom>
        </p:spPr>
        <p:txBody>
          <a:bodyPr vert="horz" lIns="91433" tIns="45717" rIns="91433" bIns="45717"/>
          <a:lstStyle>
            <a:lvl1pPr algn="l">
              <a:defRPr sz="2400" b="1"/>
            </a:lvl1pPr>
          </a:lstStyle>
          <a:p>
            <a:r>
              <a:rPr lang="en-US" dirty="0"/>
              <a:t>Click to add title</a:t>
            </a:r>
          </a:p>
        </p:txBody>
      </p:sp>
      <p:sp>
        <p:nvSpPr>
          <p:cNvPr id="3" name="Content Placeholder 3"/>
          <p:cNvSpPr>
            <a:spLocks noGrp="1"/>
          </p:cNvSpPr>
          <p:nvPr>
            <p:ph sz="quarter" idx="13" hasCustomPrompt="1"/>
          </p:nvPr>
        </p:nvSpPr>
        <p:spPr>
          <a:xfrm>
            <a:off x="457200" y="1600201"/>
            <a:ext cx="4019550" cy="4563533"/>
          </a:xfrm>
          <a:prstGeom prst="rect">
            <a:avLst/>
          </a:prstGeom>
        </p:spPr>
        <p:txBody>
          <a:bodyPr vert="horz" lIns="91433" tIns="45717" rIns="91433" bIns="45717"/>
          <a:lstStyle>
            <a:lvl1pPr marL="342873" indent="-342873">
              <a:buFont typeface="Arial"/>
              <a:buChar char="•"/>
              <a:defRPr lang="en-US" sz="1800" b="1" dirty="0" smtClean="0"/>
            </a:lvl1pPr>
            <a:lvl2pPr marL="517525" indent="-285750">
              <a:buFont typeface="Arial"/>
              <a:buChar char="•"/>
              <a:defRPr lang="en-US" sz="1800" dirty="0" smtClean="0"/>
            </a:lvl2pPr>
            <a:lvl3pPr marL="744538" indent="-227013">
              <a:buFont typeface="Arial"/>
              <a:buChar char="•"/>
              <a:tabLst/>
              <a:defRPr lang="en-US" sz="1400" dirty="0" smtClean="0"/>
            </a:lvl3pPr>
            <a:lvl4pPr marL="741362" indent="0">
              <a:buFont typeface="Arial"/>
              <a:buNone/>
              <a:defRPr sz="1400"/>
            </a:lvl4pPr>
            <a:lvl5pPr marL="1374702" indent="0">
              <a:buNone/>
              <a:defRPr/>
            </a:lvl5pPr>
            <a:lvl6pPr marL="1831865" indent="0">
              <a:buNone/>
              <a:defRPr/>
            </a:lvl6pPr>
            <a:lvl7pPr marL="2289029" indent="0">
              <a:buNone/>
              <a:defRPr/>
            </a:lvl7pPr>
          </a:lstStyle>
          <a:p>
            <a:pPr marL="231775" marR="0" lvl="0" indent="-231775" algn="l" defTabSz="457164" rtl="0" eaLnBrk="1" fontAlgn="auto" latinLnBrk="0" hangingPunct="1">
              <a:lnSpc>
                <a:spcPct val="100000"/>
              </a:lnSpc>
              <a:spcBef>
                <a:spcPts val="0"/>
              </a:spcBef>
              <a:spcAft>
                <a:spcPts val="600"/>
              </a:spcAft>
              <a:buClrTx/>
              <a:buSzTx/>
              <a:buFont typeface="Arial"/>
              <a:buChar char="•"/>
              <a:tabLst/>
              <a:defRPr/>
            </a:pPr>
            <a:r>
              <a:rPr lang="en-US" dirty="0"/>
              <a:t>Click to add content</a:t>
            </a:r>
          </a:p>
          <a:p>
            <a:pPr lvl="1"/>
            <a:r>
              <a:rPr lang="en-US" dirty="0"/>
              <a:t>Second level</a:t>
            </a:r>
          </a:p>
          <a:p>
            <a:pPr lvl="2"/>
            <a:r>
              <a:rPr lang="en-US" dirty="0"/>
              <a:t>Third level</a:t>
            </a:r>
          </a:p>
          <a:p>
            <a:pPr lvl="3"/>
            <a:endParaRPr lang="en-US" dirty="0"/>
          </a:p>
          <a:p>
            <a:pPr lvl="3"/>
            <a:endParaRPr lang="en-US" dirty="0"/>
          </a:p>
        </p:txBody>
      </p:sp>
      <p:sp>
        <p:nvSpPr>
          <p:cNvPr id="4" name="Content Placeholder 3"/>
          <p:cNvSpPr>
            <a:spLocks noGrp="1"/>
          </p:cNvSpPr>
          <p:nvPr>
            <p:ph sz="quarter" idx="14" hasCustomPrompt="1"/>
          </p:nvPr>
        </p:nvSpPr>
        <p:spPr>
          <a:xfrm>
            <a:off x="4667250" y="1600201"/>
            <a:ext cx="4019550" cy="4563533"/>
          </a:xfrm>
          <a:prstGeom prst="rect">
            <a:avLst/>
          </a:prstGeom>
        </p:spPr>
        <p:txBody>
          <a:bodyPr vert="horz" lIns="91433" tIns="45717" rIns="91433" bIns="45717"/>
          <a:lstStyle>
            <a:lvl1pPr marL="231775" marR="0" indent="-231775" algn="l" defTabSz="457164" rtl="0" eaLnBrk="1" fontAlgn="auto" latinLnBrk="0" hangingPunct="1">
              <a:lnSpc>
                <a:spcPct val="100000"/>
              </a:lnSpc>
              <a:spcBef>
                <a:spcPts val="0"/>
              </a:spcBef>
              <a:spcAft>
                <a:spcPts val="600"/>
              </a:spcAft>
              <a:buClrTx/>
              <a:buSzTx/>
              <a:buFont typeface="Arial"/>
              <a:buChar char="•"/>
              <a:tabLst/>
              <a:defRPr lang="en-US" sz="1800" b="1" kern="1200" dirty="0" smtClean="0">
                <a:solidFill>
                  <a:schemeClr val="tx1"/>
                </a:solidFill>
                <a:latin typeface="+mn-lt"/>
                <a:ea typeface="+mn-ea"/>
                <a:cs typeface="+mn-cs"/>
              </a:defRPr>
            </a:lvl1pPr>
            <a:lvl2pPr marL="517525" indent="-285750">
              <a:buFont typeface="Arial"/>
              <a:buChar char="•"/>
              <a:defRPr lang="en-US" sz="1800" kern="1200" dirty="0" smtClean="0">
                <a:solidFill>
                  <a:schemeClr val="tx1"/>
                </a:solidFill>
                <a:latin typeface="+mn-lt"/>
                <a:ea typeface="+mn-ea"/>
                <a:cs typeface="+mn-cs"/>
              </a:defRPr>
            </a:lvl2pPr>
            <a:lvl3pPr marL="744538" indent="-227013" defTabSz="458788">
              <a:buFont typeface="Arial"/>
              <a:buChar char="•"/>
              <a:defRPr lang="en-US" sz="1400" kern="1200" dirty="0" smtClean="0">
                <a:solidFill>
                  <a:schemeClr val="tx1"/>
                </a:solidFill>
                <a:latin typeface="+mn-lt"/>
                <a:ea typeface="+mn-ea"/>
                <a:cs typeface="+mn-cs"/>
              </a:defRPr>
            </a:lvl3pPr>
            <a:lvl4pPr marL="977900" indent="-227013">
              <a:buFont typeface="Arial"/>
              <a:buChar char="•"/>
              <a:tabLst/>
              <a:defRPr sz="1400"/>
            </a:lvl4pPr>
          </a:lstStyle>
          <a:p>
            <a:pPr marL="231775" marR="0" lvl="0" indent="-231775" algn="l" defTabSz="457164" rtl="0" eaLnBrk="1" fontAlgn="auto" latinLnBrk="0" hangingPunct="1">
              <a:lnSpc>
                <a:spcPct val="100000"/>
              </a:lnSpc>
              <a:spcBef>
                <a:spcPts val="0"/>
              </a:spcBef>
              <a:spcAft>
                <a:spcPts val="600"/>
              </a:spcAft>
              <a:buClrTx/>
              <a:buSzTx/>
              <a:buFont typeface="Arial"/>
              <a:buChar char="•"/>
              <a:tabLst/>
              <a:defRPr/>
            </a:pPr>
            <a:r>
              <a:rPr lang="en-US" dirty="0"/>
              <a:t>Click to add content</a:t>
            </a:r>
          </a:p>
          <a:p>
            <a:pPr marL="517525" lvl="1" indent="-285750" algn="l" defTabSz="457164" rtl="0" eaLnBrk="1" latinLnBrk="0" hangingPunct="1">
              <a:spcBef>
                <a:spcPct val="20000"/>
              </a:spcBef>
              <a:buFont typeface="Arial"/>
              <a:buChar char="•"/>
            </a:pPr>
            <a:r>
              <a:rPr lang="en-US" dirty="0"/>
              <a:t>Second level</a:t>
            </a:r>
          </a:p>
          <a:p>
            <a:pPr lvl="2"/>
            <a:r>
              <a:rPr lang="en-US" dirty="0"/>
              <a:t>Third level</a:t>
            </a:r>
          </a:p>
          <a:p>
            <a:pPr lvl="3"/>
            <a:endParaRPr lang="en-US" dirty="0"/>
          </a:p>
        </p:txBody>
      </p:sp>
      <p:sp>
        <p:nvSpPr>
          <p:cNvPr id="30" name="Rectangle 29"/>
          <p:cNvSpPr/>
          <p:nvPr userDrawn="1"/>
        </p:nvSpPr>
        <p:spPr>
          <a:xfrm>
            <a:off x="-117070" y="1337844"/>
            <a:ext cx="101168" cy="403105"/>
          </a:xfrm>
          <a:prstGeom prst="rect">
            <a:avLst/>
          </a:prstGeom>
          <a:solidFill>
            <a:srgbClr val="2682C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 name="Rectangle 30"/>
          <p:cNvSpPr/>
          <p:nvPr userDrawn="1"/>
        </p:nvSpPr>
        <p:spPr>
          <a:xfrm>
            <a:off x="-117070" y="1740949"/>
            <a:ext cx="101168" cy="403105"/>
          </a:xfrm>
          <a:prstGeom prst="rect">
            <a:avLst/>
          </a:prstGeom>
          <a:solidFill>
            <a:srgbClr val="EA772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2" name="Rectangle 31"/>
          <p:cNvSpPr/>
          <p:nvPr userDrawn="1"/>
        </p:nvSpPr>
        <p:spPr>
          <a:xfrm>
            <a:off x="-117070" y="2144053"/>
            <a:ext cx="101168" cy="403105"/>
          </a:xfrm>
          <a:prstGeom prst="rect">
            <a:avLst/>
          </a:prstGeom>
          <a:solidFill>
            <a:srgbClr val="F448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3" name="Rectangle 32"/>
          <p:cNvSpPr/>
          <p:nvPr userDrawn="1"/>
        </p:nvSpPr>
        <p:spPr>
          <a:xfrm>
            <a:off x="-117070" y="2547158"/>
            <a:ext cx="101168" cy="403105"/>
          </a:xfrm>
          <a:prstGeom prst="rect">
            <a:avLst/>
          </a:prstGeom>
          <a:solidFill>
            <a:srgbClr val="22935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4" name="Rectangle 33"/>
          <p:cNvSpPr/>
          <p:nvPr userDrawn="1"/>
        </p:nvSpPr>
        <p:spPr>
          <a:xfrm>
            <a:off x="-117070" y="1"/>
            <a:ext cx="101168" cy="403105"/>
          </a:xfrm>
          <a:prstGeom prst="rect">
            <a:avLst/>
          </a:prstGeom>
          <a:solidFill>
            <a:srgbClr val="0D0E2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5" name="Rectangle 34"/>
          <p:cNvSpPr/>
          <p:nvPr userDrawn="1"/>
        </p:nvSpPr>
        <p:spPr>
          <a:xfrm>
            <a:off x="-117070" y="403105"/>
            <a:ext cx="101168" cy="403105"/>
          </a:xfrm>
          <a:prstGeom prst="rect">
            <a:avLst/>
          </a:prstGeom>
          <a:solidFill>
            <a:srgbClr val="F8B61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6" name="Rectangle 35"/>
          <p:cNvSpPr/>
          <p:nvPr userDrawn="1"/>
        </p:nvSpPr>
        <p:spPr>
          <a:xfrm>
            <a:off x="-117070" y="872770"/>
            <a:ext cx="101168" cy="403105"/>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3323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tangel Background">
    <p:spTree>
      <p:nvGrpSpPr>
        <p:cNvPr id="1" name=""/>
        <p:cNvGrpSpPr/>
        <p:nvPr/>
      </p:nvGrpSpPr>
      <p:grpSpPr>
        <a:xfrm>
          <a:off x="0" y="0"/>
          <a:ext cx="0" cy="0"/>
          <a:chOff x="0" y="0"/>
          <a:chExt cx="0" cy="0"/>
        </a:xfrm>
      </p:grpSpPr>
      <p:sp>
        <p:nvSpPr>
          <p:cNvPr id="6" name="Rectangle 5"/>
          <p:cNvSpPr/>
          <p:nvPr userDrawn="1"/>
        </p:nvSpPr>
        <p:spPr>
          <a:xfrm>
            <a:off x="-8314" y="895345"/>
            <a:ext cx="9152313" cy="5429255"/>
          </a:xfrm>
          <a:prstGeom prst="rect">
            <a:avLst/>
          </a:prstGeom>
          <a:solidFill>
            <a:srgbClr val="00000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0" y="895344"/>
            <a:ext cx="9144000" cy="0"/>
          </a:xfrm>
          <a:prstGeom prst="line">
            <a:avLst/>
          </a:prstGeom>
          <a:ln w="889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8314" y="914400"/>
            <a:ext cx="9152313" cy="5410200"/>
          </a:xfrm>
          <a:prstGeom prst="rect">
            <a:avLst/>
          </a:prstGeom>
          <a:solidFill>
            <a:srgbClr val="00051D">
              <a:alpha val="34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2054" name="Picture 6" descr="http://www.sciencedump.com/sites/default/files/field/teaserimage/quantum-entanglement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09043"/>
            <a:ext cx="9126855" cy="448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54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744777"/>
            <a:ext cx="8839200" cy="1500187"/>
          </a:xfrm>
        </p:spPr>
        <p:txBody>
          <a:bodyPr anchor="b">
            <a:normAutofit/>
          </a:bodyPr>
          <a:lstStyle>
            <a:lvl1pPr marL="0" indent="0" algn="l">
              <a:buNone/>
              <a:defRPr sz="4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26" name="Picture 2" descr="http://www.canadianinnovationexchange.com/assets/D-WaveLogoLarg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807430" y="466344"/>
            <a:ext cx="2906802" cy="64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38500"/>
            <a:ext cx="9144000" cy="3619500"/>
          </a:xfrm>
          <a:prstGeom prst="rect">
            <a:avLst/>
          </a:prstGeom>
        </p:spPr>
      </p:pic>
    </p:spTree>
    <p:extLst>
      <p:ext uri="{BB962C8B-B14F-4D97-AF65-F5344CB8AC3E}">
        <p14:creationId xmlns:p14="http://schemas.microsoft.com/office/powerpoint/2010/main" val="491179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page">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E4E6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82C"/>
              </a:solidFill>
              <a:latin typeface="Calibri"/>
            </a:endParaRPr>
          </a:p>
        </p:txBody>
      </p:sp>
      <p:pic>
        <p:nvPicPr>
          <p:cNvPr id="2" name="Picture 1" descr="title slide image-01.png"/>
          <p:cNvPicPr>
            <a:picLocks noChangeAspect="1"/>
          </p:cNvPicPr>
          <p:nvPr userDrawn="1"/>
        </p:nvPicPr>
        <p:blipFill rotWithShape="1">
          <a:blip r:embed="rId2">
            <a:extLst>
              <a:ext uri="{28A0092B-C50C-407E-A947-70E740481C1C}">
                <a14:useLocalDpi xmlns:a14="http://schemas.microsoft.com/office/drawing/2010/main" val="0"/>
              </a:ext>
            </a:extLst>
          </a:blip>
          <a:srcRect b="3175"/>
          <a:stretch/>
        </p:blipFill>
        <p:spPr>
          <a:xfrm>
            <a:off x="0" y="-1"/>
            <a:ext cx="9166110" cy="6858001"/>
          </a:xfrm>
          <a:prstGeom prst="rect">
            <a:avLst/>
          </a:prstGeom>
        </p:spPr>
      </p:pic>
      <p:sp>
        <p:nvSpPr>
          <p:cNvPr id="3" name="Title 2"/>
          <p:cNvSpPr>
            <a:spLocks noGrp="1"/>
          </p:cNvSpPr>
          <p:nvPr>
            <p:ph type="title"/>
          </p:nvPr>
        </p:nvSpPr>
        <p:spPr>
          <a:xfrm>
            <a:off x="359512" y="1585382"/>
            <a:ext cx="8229600" cy="751162"/>
          </a:xfrm>
          <a:prstGeom prst="rect">
            <a:avLst/>
          </a:prstGeom>
        </p:spPr>
        <p:txBody>
          <a:bodyPr vert="horz"/>
          <a:lstStyle>
            <a:lvl1pPr>
              <a:defRPr sz="5000" b="0" i="0">
                <a:solidFill>
                  <a:schemeClr val="bg1">
                    <a:lumMod val="95000"/>
                  </a:schemeClr>
                </a:solidFill>
                <a:latin typeface="Calibri Light" panose="020F0302020204030204" pitchFamily="34" charset="0"/>
              </a:defRPr>
            </a:lvl1pPr>
          </a:lstStyle>
          <a:p>
            <a:r>
              <a:rPr lang="en-CA" dirty="0"/>
              <a:t>Click to edit Master title style</a:t>
            </a:r>
            <a:endParaRPr lang="en-US" dirty="0"/>
          </a:p>
        </p:txBody>
      </p:sp>
      <p:sp>
        <p:nvSpPr>
          <p:cNvPr id="8" name="Text Placeholder 7"/>
          <p:cNvSpPr>
            <a:spLocks noGrp="1"/>
          </p:cNvSpPr>
          <p:nvPr>
            <p:ph type="body" sz="quarter" idx="10" hasCustomPrompt="1"/>
          </p:nvPr>
        </p:nvSpPr>
        <p:spPr>
          <a:xfrm>
            <a:off x="366713" y="2508089"/>
            <a:ext cx="6064250" cy="593725"/>
          </a:xfrm>
          <a:prstGeom prst="rect">
            <a:avLst/>
          </a:prstGeom>
        </p:spPr>
        <p:txBody>
          <a:bodyPr vert="horz"/>
          <a:lstStyle>
            <a:lvl1pPr marL="72707" indent="0">
              <a:buNone/>
              <a:defRPr sz="3000" b="0" i="0">
                <a:solidFill>
                  <a:schemeClr val="bg1">
                    <a:lumMod val="95000"/>
                  </a:schemeClr>
                </a:solidFill>
                <a:latin typeface="Calibri" panose="020F0502020204030204" pitchFamily="34" charset="0"/>
              </a:defRPr>
            </a:lvl1pPr>
          </a:lstStyle>
          <a:p>
            <a:pPr lvl="0"/>
            <a:r>
              <a:rPr lang="en-CA" dirty="0"/>
              <a:t>Click to edit Master text styles</a:t>
            </a:r>
          </a:p>
        </p:txBody>
      </p:sp>
      <p:pic>
        <p:nvPicPr>
          <p:cNvPr id="9" name="Picture 8"/>
          <p:cNvPicPr>
            <a:picLocks noChangeAspect="1"/>
          </p:cNvPicPr>
          <p:nvPr userDrawn="1"/>
        </p:nvPicPr>
        <p:blipFill>
          <a:blip r:embed="rId3"/>
          <a:stretch>
            <a:fillRect/>
          </a:stretch>
        </p:blipFill>
        <p:spPr>
          <a:xfrm>
            <a:off x="6137554" y="393293"/>
            <a:ext cx="2616200" cy="584200"/>
          </a:xfrm>
          <a:prstGeom prst="rect">
            <a:avLst/>
          </a:prstGeom>
        </p:spPr>
      </p:pic>
    </p:spTree>
    <p:extLst>
      <p:ext uri="{BB962C8B-B14F-4D97-AF65-F5344CB8AC3E}">
        <p14:creationId xmlns:p14="http://schemas.microsoft.com/office/powerpoint/2010/main" val="83348525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15" name="Titel 1"/>
          <p:cNvSpPr>
            <a:spLocks noGrp="1"/>
          </p:cNvSpPr>
          <p:nvPr>
            <p:ph type="ctrTitle"/>
          </p:nvPr>
        </p:nvSpPr>
        <p:spPr bwMode="auto">
          <a:xfrm>
            <a:off x="590733" y="1619836"/>
            <a:ext cx="8113880" cy="988360"/>
          </a:xfrm>
          <a:prstGeom prst="rect">
            <a:avLst/>
          </a:prstGeom>
        </p:spPr>
        <p:txBody>
          <a:bodyPr anchor="b" anchorCtr="0">
            <a:normAutofit/>
          </a:bodyPr>
          <a:lstStyle>
            <a:lvl1pPr algn="l">
              <a:defRPr sz="4000">
                <a:solidFill>
                  <a:srgbClr val="123C91"/>
                </a:solidFill>
                <a:effectLst/>
                <a:latin typeface="Calibri Light" panose="020F0302020204030204" pitchFamily="34" charset="0"/>
              </a:defRPr>
            </a:lvl1pPr>
          </a:lstStyle>
          <a:p>
            <a:endParaRPr lang="de-DE" dirty="0"/>
          </a:p>
        </p:txBody>
      </p:sp>
      <p:sp>
        <p:nvSpPr>
          <p:cNvPr id="16" name="Untertitel 2"/>
          <p:cNvSpPr>
            <a:spLocks noGrp="1"/>
          </p:cNvSpPr>
          <p:nvPr>
            <p:ph type="subTitle" idx="1"/>
          </p:nvPr>
        </p:nvSpPr>
        <p:spPr bwMode="auto">
          <a:xfrm>
            <a:off x="590732" y="2696256"/>
            <a:ext cx="8137631" cy="921124"/>
          </a:xfrm>
          <a:prstGeom prst="rect">
            <a:avLst/>
          </a:prstGeom>
        </p:spPr>
        <p:txBody>
          <a:bodyPr>
            <a:normAutofit/>
          </a:bodyPr>
          <a:lstStyle>
            <a:lvl1pPr marL="0" indent="0" algn="l">
              <a:buNone/>
              <a:defRPr sz="2800" b="0">
                <a:solidFill>
                  <a:schemeClr val="tx1">
                    <a:lumMod val="65000"/>
                    <a:lumOff val="35000"/>
                  </a:schemeClr>
                </a:solidFill>
                <a:effectLst/>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de-DE" dirty="0"/>
          </a:p>
        </p:txBody>
      </p:sp>
      <p:pic>
        <p:nvPicPr>
          <p:cNvPr id="11" name="Picture 10"/>
          <p:cNvPicPr>
            <a:picLocks noChangeAspect="1"/>
          </p:cNvPicPr>
          <p:nvPr userDrawn="1"/>
        </p:nvPicPr>
        <p:blipFill>
          <a:blip r:embed="rId2" cstate="print"/>
          <a:stretch>
            <a:fillRect/>
          </a:stretch>
        </p:blipFill>
        <p:spPr>
          <a:xfrm>
            <a:off x="5796322" y="308765"/>
            <a:ext cx="2951817" cy="791087"/>
          </a:xfrm>
          <a:prstGeom prst="rect">
            <a:avLst/>
          </a:prstGeom>
          <a:noFill/>
          <a:ln>
            <a:noFill/>
          </a:ln>
        </p:spPr>
      </p:pic>
      <p:pic>
        <p:nvPicPr>
          <p:cNvPr id="6" name="Picture 5" descr="title slide image-01.png"/>
          <p:cNvPicPr>
            <a:picLocks noChangeAspect="1"/>
          </p:cNvPicPr>
          <p:nvPr userDrawn="1"/>
        </p:nvPicPr>
        <p:blipFill rotWithShape="1">
          <a:blip r:embed="rId3">
            <a:extLst>
              <a:ext uri="{28A0092B-C50C-407E-A947-70E740481C1C}">
                <a14:useLocalDpi xmlns:a14="http://schemas.microsoft.com/office/drawing/2010/main" val="0"/>
              </a:ext>
            </a:extLst>
          </a:blip>
          <a:srcRect t="52176" b="3176"/>
          <a:stretch/>
        </p:blipFill>
        <p:spPr>
          <a:xfrm>
            <a:off x="0" y="3695587"/>
            <a:ext cx="9166110" cy="3162413"/>
          </a:xfrm>
          <a:prstGeom prst="rect">
            <a:avLst/>
          </a:prstGeom>
        </p:spPr>
      </p:pic>
    </p:spTree>
    <p:extLst>
      <p:ext uri="{BB962C8B-B14F-4D97-AF65-F5344CB8AC3E}">
        <p14:creationId xmlns:p14="http://schemas.microsoft.com/office/powerpoint/2010/main" val="59086049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249382" y="1508166"/>
            <a:ext cx="8645236" cy="4892632"/>
          </a:xfrm>
          <a:prstGeom prst="rect">
            <a:avLst/>
          </a:prstGeom>
        </p:spPr>
        <p:txBody>
          <a:bodyPr/>
          <a:lstStyle>
            <a:lvl1pPr marL="273050" indent="-273050">
              <a:lnSpc>
                <a:spcPct val="90000"/>
              </a:lnSpc>
              <a:buClr>
                <a:srgbClr val="123C91"/>
              </a:buClr>
              <a:buFont typeface="Arial" pitchFamily="34" charset="0"/>
              <a:buChar char="•"/>
              <a:defRPr sz="2400" b="0">
                <a:solidFill>
                  <a:schemeClr val="tx1"/>
                </a:solidFill>
                <a:latin typeface="+mj-lt"/>
                <a:cs typeface="Arial" pitchFamily="34" charset="0"/>
              </a:defRPr>
            </a:lvl1pPr>
            <a:lvl2pPr>
              <a:lnSpc>
                <a:spcPct val="90000"/>
              </a:lnSpc>
              <a:spcBef>
                <a:spcPts val="400"/>
              </a:spcBef>
              <a:spcAft>
                <a:spcPts val="800"/>
              </a:spcAft>
              <a:buClr>
                <a:srgbClr val="123C91"/>
              </a:buClr>
              <a:defRPr sz="2000" b="0">
                <a:solidFill>
                  <a:schemeClr val="tx1"/>
                </a:solidFill>
                <a:latin typeface="+mj-lt"/>
                <a:cs typeface="Arial" pitchFamily="34" charset="0"/>
              </a:defRPr>
            </a:lvl2pPr>
            <a:lvl3pPr marL="747713" indent="-209550">
              <a:lnSpc>
                <a:spcPct val="90000"/>
              </a:lnSpc>
              <a:spcBef>
                <a:spcPts val="400"/>
              </a:spcBef>
              <a:spcAft>
                <a:spcPts val="800"/>
              </a:spcAft>
              <a:buClr>
                <a:srgbClr val="123C91"/>
              </a:buClr>
              <a:defRPr sz="18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446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cxnSp>
        <p:nvCxnSpPr>
          <p:cNvPr id="4" name="Straight Connector 3"/>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255326" y="441037"/>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748898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Point Lists - 2 Columns">
    <p:spTree>
      <p:nvGrpSpPr>
        <p:cNvPr id="1" name=""/>
        <p:cNvGrpSpPr/>
        <p:nvPr/>
      </p:nvGrpSpPr>
      <p:grpSpPr>
        <a:xfrm>
          <a:off x="0" y="0"/>
          <a:ext cx="0" cy="0"/>
          <a:chOff x="0" y="0"/>
          <a:chExt cx="0" cy="0"/>
        </a:xfrm>
      </p:grpSpPr>
      <p:sp>
        <p:nvSpPr>
          <p:cNvPr id="7" name="Content Placeholder 2"/>
          <p:cNvSpPr>
            <a:spLocks noGrp="1"/>
          </p:cNvSpPr>
          <p:nvPr>
            <p:ph idx="1"/>
          </p:nvPr>
        </p:nvSpPr>
        <p:spPr>
          <a:xfrm>
            <a:off x="249382" y="1508166"/>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8" name="Straight Connector 7"/>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0"/>
          </p:nvPr>
        </p:nvSpPr>
        <p:spPr>
          <a:xfrm>
            <a:off x="4783777" y="1506191"/>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3"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4179205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3443288" y="1143000"/>
            <a:ext cx="1841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a:solidFill>
                <a:srgbClr val="000000"/>
              </a:solidFill>
            </a:endParaRPr>
          </a:p>
        </p:txBody>
      </p:sp>
    </p:spTree>
    <p:extLst>
      <p:ext uri="{BB962C8B-B14F-4D97-AF65-F5344CB8AC3E}">
        <p14:creationId xmlns:p14="http://schemas.microsoft.com/office/powerpoint/2010/main" val="2588674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718028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15" name="Titel 1"/>
          <p:cNvSpPr>
            <a:spLocks noGrp="1"/>
          </p:cNvSpPr>
          <p:nvPr>
            <p:ph type="ctrTitle"/>
          </p:nvPr>
        </p:nvSpPr>
        <p:spPr bwMode="auto">
          <a:xfrm>
            <a:off x="590733" y="1619836"/>
            <a:ext cx="8113880" cy="988360"/>
          </a:xfrm>
          <a:prstGeom prst="rect">
            <a:avLst/>
          </a:prstGeom>
        </p:spPr>
        <p:txBody>
          <a:bodyPr anchor="b" anchorCtr="0">
            <a:normAutofit/>
          </a:bodyPr>
          <a:lstStyle>
            <a:lvl1pPr algn="l">
              <a:defRPr sz="4000">
                <a:solidFill>
                  <a:srgbClr val="123C91"/>
                </a:solidFill>
                <a:effectLst/>
                <a:latin typeface="Calibri Light" panose="020F0302020204030204" pitchFamily="34" charset="0"/>
              </a:defRPr>
            </a:lvl1pPr>
          </a:lstStyle>
          <a:p>
            <a:r>
              <a:rPr lang="en-US"/>
              <a:t>Click to edit Master title style</a:t>
            </a:r>
            <a:endParaRPr lang="de-DE" dirty="0"/>
          </a:p>
        </p:txBody>
      </p:sp>
      <p:sp>
        <p:nvSpPr>
          <p:cNvPr id="16" name="Untertitel 2"/>
          <p:cNvSpPr>
            <a:spLocks noGrp="1"/>
          </p:cNvSpPr>
          <p:nvPr>
            <p:ph type="subTitle" idx="1"/>
          </p:nvPr>
        </p:nvSpPr>
        <p:spPr bwMode="auto">
          <a:xfrm>
            <a:off x="590732" y="2696256"/>
            <a:ext cx="8137631" cy="921124"/>
          </a:xfrm>
          <a:prstGeom prst="rect">
            <a:avLst/>
          </a:prstGeom>
        </p:spPr>
        <p:txBody>
          <a:bodyPr>
            <a:normAutofit/>
          </a:bodyPr>
          <a:lstStyle>
            <a:lvl1pPr marL="0" indent="0" algn="l">
              <a:buNone/>
              <a:defRPr sz="2800" b="0">
                <a:solidFill>
                  <a:schemeClr val="tx1">
                    <a:lumMod val="65000"/>
                    <a:lumOff val="35000"/>
                  </a:schemeClr>
                </a:solidFill>
                <a:effectLst/>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pic>
        <p:nvPicPr>
          <p:cNvPr id="11" name="Picture 10"/>
          <p:cNvPicPr>
            <a:picLocks noChangeAspect="1"/>
          </p:cNvPicPr>
          <p:nvPr userDrawn="1"/>
        </p:nvPicPr>
        <p:blipFill>
          <a:blip r:embed="rId2" cstate="print"/>
          <a:stretch>
            <a:fillRect/>
          </a:stretch>
        </p:blipFill>
        <p:spPr>
          <a:xfrm>
            <a:off x="5796322" y="308765"/>
            <a:ext cx="2951817" cy="791087"/>
          </a:xfrm>
          <a:prstGeom prst="rect">
            <a:avLst/>
          </a:prstGeom>
          <a:noFill/>
          <a:ln>
            <a:noFill/>
          </a:ln>
        </p:spPr>
      </p:pic>
      <p:pic>
        <p:nvPicPr>
          <p:cNvPr id="6" name="Picture 5" descr="title slide image-01.png"/>
          <p:cNvPicPr>
            <a:picLocks noChangeAspect="1"/>
          </p:cNvPicPr>
          <p:nvPr userDrawn="1"/>
        </p:nvPicPr>
        <p:blipFill rotWithShape="1">
          <a:blip r:embed="rId3">
            <a:extLst>
              <a:ext uri="{28A0092B-C50C-407E-A947-70E740481C1C}">
                <a14:useLocalDpi xmlns:a14="http://schemas.microsoft.com/office/drawing/2010/main" val="0"/>
              </a:ext>
            </a:extLst>
          </a:blip>
          <a:srcRect t="52176" b="3176"/>
          <a:stretch/>
        </p:blipFill>
        <p:spPr>
          <a:xfrm>
            <a:off x="0" y="3695587"/>
            <a:ext cx="9166110" cy="3162413"/>
          </a:xfrm>
          <a:prstGeom prst="rect">
            <a:avLst/>
          </a:prstGeom>
        </p:spPr>
      </p:pic>
    </p:spTree>
    <p:extLst>
      <p:ext uri="{BB962C8B-B14F-4D97-AF65-F5344CB8AC3E}">
        <p14:creationId xmlns:p14="http://schemas.microsoft.com/office/powerpoint/2010/main" val="166652496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3570" y="970503"/>
            <a:ext cx="8796570" cy="1054398"/>
          </a:xfrm>
        </p:spPr>
        <p:txBody>
          <a:bodyPr/>
          <a:lstStyle/>
          <a:p>
            <a:r>
              <a:rPr lang="en-US"/>
              <a:t>Click to edit Master title style</a:t>
            </a:r>
          </a:p>
        </p:txBody>
      </p:sp>
      <p:sp>
        <p:nvSpPr>
          <p:cNvPr id="3" name="Content Placeholder 2"/>
          <p:cNvSpPr>
            <a:spLocks noGrp="1"/>
          </p:cNvSpPr>
          <p:nvPr>
            <p:ph idx="1"/>
          </p:nvPr>
        </p:nvSpPr>
        <p:spPr>
          <a:xfrm>
            <a:off x="263570" y="2024901"/>
            <a:ext cx="8796570" cy="45282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977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Two Column Content">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3570" y="970503"/>
            <a:ext cx="8796570" cy="1054398"/>
          </a:xfrm>
        </p:spPr>
        <p:txBody>
          <a:bodyPr/>
          <a:lstStyle/>
          <a:p>
            <a:r>
              <a:rPr lang="en-US"/>
              <a:t>Click to edit Master title style</a:t>
            </a:r>
          </a:p>
        </p:txBody>
      </p:sp>
      <p:sp>
        <p:nvSpPr>
          <p:cNvPr id="3" name="Content Placeholder 2"/>
          <p:cNvSpPr>
            <a:spLocks noGrp="1"/>
          </p:cNvSpPr>
          <p:nvPr>
            <p:ph idx="1"/>
          </p:nvPr>
        </p:nvSpPr>
        <p:spPr>
          <a:xfrm>
            <a:off x="263570" y="2024901"/>
            <a:ext cx="4380804" cy="45282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a:xfrm>
            <a:off x="4644374" y="2024901"/>
            <a:ext cx="4380804" cy="45282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314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81591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5603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956024"/>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5602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11807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5446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792288" y="5172042"/>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98421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3878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56805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206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15" descr="PPbarV1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Vertical Title 1"/>
          <p:cNvSpPr>
            <a:spLocks noGrp="1"/>
          </p:cNvSpPr>
          <p:nvPr>
            <p:ph type="title" orient="vert"/>
          </p:nvPr>
        </p:nvSpPr>
        <p:spPr>
          <a:xfrm>
            <a:off x="7200900" y="1524000"/>
            <a:ext cx="19431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1524000"/>
            <a:ext cx="56769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236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600" y="1703730"/>
            <a:ext cx="7772400" cy="1143000"/>
          </a:xfrm>
        </p:spPr>
        <p:txBody>
          <a:bodyPr/>
          <a:lstStyle>
            <a:lvl1pPr>
              <a:defRPr>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1881411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White">
      <p:bgPr>
        <a:solidFill>
          <a:schemeClr val="tx2"/>
        </a:solidFill>
        <a:effectLst/>
      </p:bgPr>
    </p:bg>
    <p:spTree>
      <p:nvGrpSpPr>
        <p:cNvPr id="1" name=""/>
        <p:cNvGrpSpPr/>
        <p:nvPr/>
      </p:nvGrpSpPr>
      <p:grpSpPr>
        <a:xfrm>
          <a:off x="0" y="0"/>
          <a:ext cx="0" cy="0"/>
          <a:chOff x="0" y="0"/>
          <a:chExt cx="0" cy="0"/>
        </a:xfrm>
      </p:grpSpPr>
      <p:pic>
        <p:nvPicPr>
          <p:cNvPr id="2050" name="Picture 2" descr="C:\Users\freemamd\Pictures\ADP_70th_TemplateBG.jp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a:ext>
            </a:extLst>
          </a:blip>
          <a:srcRect/>
          <a:stretch>
            <a:fillRect/>
          </a:stretch>
        </p:blipFill>
        <p:spPr bwMode="invGray">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6142038" y="6488113"/>
            <a:ext cx="2540000" cy="211137"/>
          </a:xfrm>
          <a:prstGeom prst="rect">
            <a:avLst/>
          </a:prstGeom>
          <a:noFill/>
          <a:ln w="12700">
            <a:noFill/>
            <a:miter lim="800000"/>
            <a:headEnd/>
            <a:tailEnd/>
          </a:ln>
          <a:effectLst/>
        </p:spPr>
        <p:txBody>
          <a:bodyPr lIns="88900" tIns="44450" rIns="88900" bIns="44450">
            <a:spAutoFit/>
          </a:bodyPr>
          <a:lstStyle/>
          <a:p>
            <a:pPr algn="r" defTabSz="887413" eaLnBrk="0" fontAlgn="base" hangingPunct="0">
              <a:spcBef>
                <a:spcPct val="50000"/>
              </a:spcBef>
              <a:spcAft>
                <a:spcPct val="0"/>
              </a:spcAft>
            </a:pPr>
            <a:fld id="{A5A69379-469C-4B05-81AE-5148177D057E}" type="slidenum">
              <a:rPr lang="en-US" sz="800" b="1">
                <a:solidFill>
                  <a:srgbClr val="000000"/>
                </a:solidFill>
                <a:ea typeface="ＭＳ Ｐゴシック" pitchFamily="-112" charset="-128"/>
              </a:rPr>
              <a:pPr algn="r" defTabSz="887413" eaLnBrk="0" fontAlgn="base" hangingPunct="0">
                <a:spcBef>
                  <a:spcPct val="50000"/>
                </a:spcBef>
                <a:spcAft>
                  <a:spcPct val="0"/>
                </a:spcAft>
              </a:pPr>
              <a:t>‹#›</a:t>
            </a:fld>
            <a:endParaRPr lang="en-US" sz="800" b="1" dirty="0">
              <a:solidFill>
                <a:srgbClr val="000000"/>
              </a:solidFill>
              <a:ea typeface="ＭＳ Ｐゴシック" pitchFamily="-112" charset="-128"/>
            </a:endParaRPr>
          </a:p>
        </p:txBody>
      </p:sp>
      <p:sp>
        <p:nvSpPr>
          <p:cNvPr id="7172" name="Rectangle 4"/>
          <p:cNvSpPr>
            <a:spLocks noGrp="1" noChangeArrowheads="1"/>
          </p:cNvSpPr>
          <p:nvPr>
            <p:ph type="ctrTitle"/>
          </p:nvPr>
        </p:nvSpPr>
        <p:spPr>
          <a:xfrm>
            <a:off x="461963" y="1752600"/>
            <a:ext cx="8234565" cy="1143000"/>
          </a:xfrm>
        </p:spPr>
        <p:txBody>
          <a:bodyPr anchor="ctr"/>
          <a:lstStyle>
            <a:lvl1pPr algn="ctr" defTabSz="877888">
              <a:defRPr sz="4400"/>
            </a:lvl1pPr>
          </a:lstStyle>
          <a:p>
            <a:r>
              <a:rPr lang="en-US" dirty="0"/>
              <a:t>Click to edit Master title style</a:t>
            </a:r>
          </a:p>
        </p:txBody>
      </p:sp>
      <p:sp>
        <p:nvSpPr>
          <p:cNvPr id="7173" name="Rectangle 5"/>
          <p:cNvSpPr>
            <a:spLocks noGrp="1" noChangeArrowheads="1"/>
          </p:cNvSpPr>
          <p:nvPr>
            <p:ph type="subTitle" idx="1"/>
          </p:nvPr>
        </p:nvSpPr>
        <p:spPr>
          <a:xfrm>
            <a:off x="552366" y="3186548"/>
            <a:ext cx="8039268" cy="492443"/>
          </a:xfrm>
        </p:spPr>
        <p:txBody>
          <a:bodyPr anchor="ctr" anchorCtr="0"/>
          <a:lstStyle>
            <a:lvl1pPr marL="0" indent="0" algn="ctr">
              <a:spcBef>
                <a:spcPts val="0"/>
              </a:spcBef>
              <a:buFontTx/>
              <a:buNone/>
              <a:defRPr sz="3200">
                <a:solidFill>
                  <a:schemeClr val="tx2"/>
                </a:solidFill>
                <a:effectLst/>
              </a:defRPr>
            </a:lvl1pPr>
          </a:lstStyle>
          <a:p>
            <a:r>
              <a:rPr lang="en-US" dirty="0"/>
              <a:t>Click to edit Master subtitle style</a:t>
            </a:r>
          </a:p>
        </p:txBody>
      </p:sp>
      <p:grpSp>
        <p:nvGrpSpPr>
          <p:cNvPr id="2" name="Group 5"/>
          <p:cNvGrpSpPr>
            <a:grpSpLocks/>
          </p:cNvGrpSpPr>
          <p:nvPr userDrawn="1"/>
        </p:nvGrpSpPr>
        <p:grpSpPr bwMode="auto">
          <a:xfrm>
            <a:off x="193830" y="5730517"/>
            <a:ext cx="3671887" cy="596900"/>
            <a:chOff x="299" y="3352"/>
            <a:chExt cx="2313" cy="376"/>
          </a:xfrm>
          <a:solidFill>
            <a:schemeClr val="tx2"/>
          </a:solidFill>
        </p:grpSpPr>
        <p:sp>
          <p:nvSpPr>
            <p:cNvPr id="6" name="Freeform 6"/>
            <p:cNvSpPr>
              <a:spLocks/>
            </p:cNvSpPr>
            <p:nvPr/>
          </p:nvSpPr>
          <p:spPr bwMode="black">
            <a:xfrm>
              <a:off x="1668" y="3352"/>
              <a:ext cx="944" cy="376"/>
            </a:xfrm>
            <a:custGeom>
              <a:avLst/>
              <a:gdLst/>
              <a:ahLst/>
              <a:cxnLst>
                <a:cxn ang="0">
                  <a:pos x="943" y="147"/>
                </a:cxn>
                <a:cxn ang="0">
                  <a:pos x="775" y="147"/>
                </a:cxn>
                <a:cxn ang="0">
                  <a:pos x="816" y="0"/>
                </a:cxn>
                <a:cxn ang="0">
                  <a:pos x="672" y="147"/>
                </a:cxn>
                <a:cxn ang="0">
                  <a:pos x="3" y="147"/>
                </a:cxn>
                <a:cxn ang="0">
                  <a:pos x="0" y="148"/>
                </a:cxn>
                <a:cxn ang="0">
                  <a:pos x="3" y="149"/>
                </a:cxn>
                <a:cxn ang="0">
                  <a:pos x="106" y="151"/>
                </a:cxn>
                <a:cxn ang="0">
                  <a:pos x="332" y="153"/>
                </a:cxn>
                <a:cxn ang="0">
                  <a:pos x="660" y="159"/>
                </a:cxn>
                <a:cxn ang="0">
                  <a:pos x="600" y="221"/>
                </a:cxn>
                <a:cxn ang="0">
                  <a:pos x="578" y="245"/>
                </a:cxn>
                <a:cxn ang="0">
                  <a:pos x="580" y="245"/>
                </a:cxn>
                <a:cxn ang="0">
                  <a:pos x="606" y="221"/>
                </a:cxn>
                <a:cxn ang="0">
                  <a:pos x="673" y="160"/>
                </a:cxn>
                <a:cxn ang="0">
                  <a:pos x="756" y="160"/>
                </a:cxn>
                <a:cxn ang="0">
                  <a:pos x="748" y="195"/>
                </a:cxn>
                <a:cxn ang="0">
                  <a:pos x="740" y="230"/>
                </a:cxn>
                <a:cxn ang="0">
                  <a:pos x="567" y="318"/>
                </a:cxn>
                <a:cxn ang="0">
                  <a:pos x="471" y="368"/>
                </a:cxn>
                <a:cxn ang="0">
                  <a:pos x="472" y="369"/>
                </a:cxn>
                <a:cxn ang="0">
                  <a:pos x="563" y="326"/>
                </a:cxn>
                <a:cxn ang="0">
                  <a:pos x="738" y="241"/>
                </a:cxn>
                <a:cxn ang="0">
                  <a:pos x="716" y="336"/>
                </a:cxn>
                <a:cxn ang="0">
                  <a:pos x="708" y="373"/>
                </a:cxn>
                <a:cxn ang="0">
                  <a:pos x="708" y="375"/>
                </a:cxn>
                <a:cxn ang="0">
                  <a:pos x="710" y="374"/>
                </a:cxn>
                <a:cxn ang="0">
                  <a:pos x="721" y="335"/>
                </a:cxn>
                <a:cxn ang="0">
                  <a:pos x="748" y="236"/>
                </a:cxn>
                <a:cxn ang="0">
                  <a:pos x="820" y="203"/>
                </a:cxn>
                <a:cxn ang="0">
                  <a:pos x="883" y="173"/>
                </a:cxn>
                <a:cxn ang="0">
                  <a:pos x="943" y="147"/>
                </a:cxn>
                <a:cxn ang="0">
                  <a:pos x="688" y="147"/>
                </a:cxn>
                <a:cxn ang="0">
                  <a:pos x="752" y="87"/>
                </a:cxn>
                <a:cxn ang="0">
                  <a:pos x="779" y="61"/>
                </a:cxn>
                <a:cxn ang="0">
                  <a:pos x="759" y="147"/>
                </a:cxn>
                <a:cxn ang="0">
                  <a:pos x="688" y="147"/>
                </a:cxn>
                <a:cxn ang="0">
                  <a:pos x="943" y="147"/>
                </a:cxn>
                <a:cxn ang="0">
                  <a:pos x="770" y="161"/>
                </a:cxn>
                <a:cxn ang="0">
                  <a:pos x="871" y="163"/>
                </a:cxn>
                <a:cxn ang="0">
                  <a:pos x="837" y="181"/>
                </a:cxn>
                <a:cxn ang="0">
                  <a:pos x="752" y="224"/>
                </a:cxn>
                <a:cxn ang="0">
                  <a:pos x="770" y="161"/>
                </a:cxn>
                <a:cxn ang="0">
                  <a:pos x="943" y="147"/>
                </a:cxn>
              </a:cxnLst>
              <a:rect l="0" t="0" r="r" b="b"/>
              <a:pathLst>
                <a:path w="944" h="376">
                  <a:moveTo>
                    <a:pt x="943" y="147"/>
                  </a:moveTo>
                  <a:lnTo>
                    <a:pt x="775" y="147"/>
                  </a:lnTo>
                  <a:lnTo>
                    <a:pt x="816" y="0"/>
                  </a:lnTo>
                  <a:lnTo>
                    <a:pt x="672" y="147"/>
                  </a:lnTo>
                  <a:lnTo>
                    <a:pt x="3" y="147"/>
                  </a:lnTo>
                  <a:lnTo>
                    <a:pt x="0" y="148"/>
                  </a:lnTo>
                  <a:lnTo>
                    <a:pt x="3" y="149"/>
                  </a:lnTo>
                  <a:lnTo>
                    <a:pt x="106" y="151"/>
                  </a:lnTo>
                  <a:lnTo>
                    <a:pt x="332" y="153"/>
                  </a:lnTo>
                  <a:lnTo>
                    <a:pt x="660" y="159"/>
                  </a:lnTo>
                  <a:lnTo>
                    <a:pt x="600" y="221"/>
                  </a:lnTo>
                  <a:lnTo>
                    <a:pt x="578" y="245"/>
                  </a:lnTo>
                  <a:lnTo>
                    <a:pt x="580" y="245"/>
                  </a:lnTo>
                  <a:lnTo>
                    <a:pt x="606" y="221"/>
                  </a:lnTo>
                  <a:lnTo>
                    <a:pt x="673" y="160"/>
                  </a:lnTo>
                  <a:lnTo>
                    <a:pt x="756" y="160"/>
                  </a:lnTo>
                  <a:lnTo>
                    <a:pt x="748" y="195"/>
                  </a:lnTo>
                  <a:lnTo>
                    <a:pt x="740" y="230"/>
                  </a:lnTo>
                  <a:lnTo>
                    <a:pt x="567" y="318"/>
                  </a:lnTo>
                  <a:lnTo>
                    <a:pt x="471" y="368"/>
                  </a:lnTo>
                  <a:lnTo>
                    <a:pt x="472" y="369"/>
                  </a:lnTo>
                  <a:lnTo>
                    <a:pt x="563" y="326"/>
                  </a:lnTo>
                  <a:lnTo>
                    <a:pt x="738" y="241"/>
                  </a:lnTo>
                  <a:lnTo>
                    <a:pt x="716" y="336"/>
                  </a:lnTo>
                  <a:lnTo>
                    <a:pt x="708" y="373"/>
                  </a:lnTo>
                  <a:lnTo>
                    <a:pt x="708" y="375"/>
                  </a:lnTo>
                  <a:lnTo>
                    <a:pt x="710" y="374"/>
                  </a:lnTo>
                  <a:lnTo>
                    <a:pt x="721" y="335"/>
                  </a:lnTo>
                  <a:lnTo>
                    <a:pt x="748" y="236"/>
                  </a:lnTo>
                  <a:lnTo>
                    <a:pt x="820" y="203"/>
                  </a:lnTo>
                  <a:lnTo>
                    <a:pt x="883" y="173"/>
                  </a:lnTo>
                  <a:lnTo>
                    <a:pt x="943" y="147"/>
                  </a:lnTo>
                  <a:lnTo>
                    <a:pt x="688" y="147"/>
                  </a:lnTo>
                  <a:lnTo>
                    <a:pt x="752" y="87"/>
                  </a:lnTo>
                  <a:lnTo>
                    <a:pt x="779" y="61"/>
                  </a:lnTo>
                  <a:lnTo>
                    <a:pt x="759" y="147"/>
                  </a:lnTo>
                  <a:lnTo>
                    <a:pt x="688" y="147"/>
                  </a:lnTo>
                  <a:lnTo>
                    <a:pt x="943" y="147"/>
                  </a:lnTo>
                  <a:lnTo>
                    <a:pt x="770" y="161"/>
                  </a:lnTo>
                  <a:lnTo>
                    <a:pt x="871" y="163"/>
                  </a:lnTo>
                  <a:lnTo>
                    <a:pt x="837" y="181"/>
                  </a:lnTo>
                  <a:lnTo>
                    <a:pt x="752" y="224"/>
                  </a:lnTo>
                  <a:lnTo>
                    <a:pt x="770" y="161"/>
                  </a:lnTo>
                  <a:lnTo>
                    <a:pt x="943" y="147"/>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7" name="Freeform 7"/>
            <p:cNvSpPr>
              <a:spLocks/>
            </p:cNvSpPr>
            <p:nvPr/>
          </p:nvSpPr>
          <p:spPr bwMode="black">
            <a:xfrm>
              <a:off x="299" y="3549"/>
              <a:ext cx="56" cy="68"/>
            </a:xfrm>
            <a:custGeom>
              <a:avLst/>
              <a:gdLst/>
              <a:ahLst/>
              <a:cxnLst>
                <a:cxn ang="0">
                  <a:pos x="14" y="0"/>
                </a:cxn>
                <a:cxn ang="0">
                  <a:pos x="40" y="0"/>
                </a:cxn>
                <a:cxn ang="0">
                  <a:pos x="30" y="49"/>
                </a:cxn>
                <a:cxn ang="0">
                  <a:pos x="55" y="49"/>
                </a:cxn>
                <a:cxn ang="0">
                  <a:pos x="50" y="67"/>
                </a:cxn>
                <a:cxn ang="0">
                  <a:pos x="0" y="67"/>
                </a:cxn>
                <a:cxn ang="0">
                  <a:pos x="14" y="0"/>
                </a:cxn>
              </a:cxnLst>
              <a:rect l="0" t="0" r="r" b="b"/>
              <a:pathLst>
                <a:path w="56" h="68">
                  <a:moveTo>
                    <a:pt x="14" y="0"/>
                  </a:moveTo>
                  <a:lnTo>
                    <a:pt x="40" y="0"/>
                  </a:lnTo>
                  <a:lnTo>
                    <a:pt x="30" y="49"/>
                  </a:lnTo>
                  <a:lnTo>
                    <a:pt x="55" y="49"/>
                  </a:lnTo>
                  <a:lnTo>
                    <a:pt x="50"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8" name="Freeform 8"/>
            <p:cNvSpPr>
              <a:spLocks/>
            </p:cNvSpPr>
            <p:nvPr/>
          </p:nvSpPr>
          <p:spPr bwMode="black">
            <a:xfrm>
              <a:off x="415" y="3547"/>
              <a:ext cx="74" cy="72"/>
            </a:xfrm>
            <a:custGeom>
              <a:avLst/>
              <a:gdLst/>
              <a:ahLst/>
              <a:cxnLst>
                <a:cxn ang="0">
                  <a:pos x="44" y="0"/>
                </a:cxn>
                <a:cxn ang="0">
                  <a:pos x="59" y="3"/>
                </a:cxn>
                <a:cxn ang="0">
                  <a:pos x="69" y="10"/>
                </a:cxn>
                <a:cxn ang="0">
                  <a:pos x="73" y="21"/>
                </a:cxn>
                <a:cxn ang="0">
                  <a:pos x="72" y="36"/>
                </a:cxn>
                <a:cxn ang="0">
                  <a:pos x="66" y="50"/>
                </a:cxn>
                <a:cxn ang="0">
                  <a:pos x="57" y="61"/>
                </a:cxn>
                <a:cxn ang="0">
                  <a:pos x="44" y="68"/>
                </a:cxn>
                <a:cxn ang="0">
                  <a:pos x="29" y="71"/>
                </a:cxn>
                <a:cxn ang="0">
                  <a:pos x="13" y="68"/>
                </a:cxn>
                <a:cxn ang="0">
                  <a:pos x="4" y="61"/>
                </a:cxn>
                <a:cxn ang="0">
                  <a:pos x="0" y="50"/>
                </a:cxn>
                <a:cxn ang="0">
                  <a:pos x="1" y="36"/>
                </a:cxn>
                <a:cxn ang="0">
                  <a:pos x="6" y="21"/>
                </a:cxn>
                <a:cxn ang="0">
                  <a:pos x="15" y="10"/>
                </a:cxn>
                <a:cxn ang="0">
                  <a:pos x="29" y="3"/>
                </a:cxn>
                <a:cxn ang="0">
                  <a:pos x="44" y="0"/>
                </a:cxn>
                <a:cxn ang="0">
                  <a:pos x="32" y="53"/>
                </a:cxn>
                <a:cxn ang="0">
                  <a:pos x="39" y="50"/>
                </a:cxn>
                <a:cxn ang="0">
                  <a:pos x="44" y="36"/>
                </a:cxn>
                <a:cxn ang="0">
                  <a:pos x="45" y="21"/>
                </a:cxn>
                <a:cxn ang="0">
                  <a:pos x="40" y="19"/>
                </a:cxn>
                <a:cxn ang="0">
                  <a:pos x="34" y="21"/>
                </a:cxn>
                <a:cxn ang="0">
                  <a:pos x="29" y="36"/>
                </a:cxn>
                <a:cxn ang="0">
                  <a:pos x="28" y="50"/>
                </a:cxn>
                <a:cxn ang="0">
                  <a:pos x="32" y="53"/>
                </a:cxn>
                <a:cxn ang="0">
                  <a:pos x="44" y="0"/>
                </a:cxn>
              </a:cxnLst>
              <a:rect l="0" t="0" r="r" b="b"/>
              <a:pathLst>
                <a:path w="74" h="72">
                  <a:moveTo>
                    <a:pt x="44" y="0"/>
                  </a:moveTo>
                  <a:lnTo>
                    <a:pt x="59" y="3"/>
                  </a:lnTo>
                  <a:lnTo>
                    <a:pt x="69" y="10"/>
                  </a:lnTo>
                  <a:lnTo>
                    <a:pt x="73" y="21"/>
                  </a:lnTo>
                  <a:lnTo>
                    <a:pt x="72" y="36"/>
                  </a:lnTo>
                  <a:lnTo>
                    <a:pt x="66" y="50"/>
                  </a:lnTo>
                  <a:lnTo>
                    <a:pt x="57" y="61"/>
                  </a:lnTo>
                  <a:lnTo>
                    <a:pt x="44" y="68"/>
                  </a:lnTo>
                  <a:lnTo>
                    <a:pt x="29" y="71"/>
                  </a:lnTo>
                  <a:lnTo>
                    <a:pt x="13" y="68"/>
                  </a:lnTo>
                  <a:lnTo>
                    <a:pt x="4" y="61"/>
                  </a:lnTo>
                  <a:lnTo>
                    <a:pt x="0" y="50"/>
                  </a:lnTo>
                  <a:lnTo>
                    <a:pt x="1" y="36"/>
                  </a:lnTo>
                  <a:lnTo>
                    <a:pt x="6" y="21"/>
                  </a:lnTo>
                  <a:lnTo>
                    <a:pt x="15" y="10"/>
                  </a:lnTo>
                  <a:lnTo>
                    <a:pt x="29" y="3"/>
                  </a:lnTo>
                  <a:lnTo>
                    <a:pt x="44" y="0"/>
                  </a:lnTo>
                  <a:lnTo>
                    <a:pt x="32" y="53"/>
                  </a:lnTo>
                  <a:lnTo>
                    <a:pt x="39" y="50"/>
                  </a:lnTo>
                  <a:lnTo>
                    <a:pt x="44" y="36"/>
                  </a:lnTo>
                  <a:lnTo>
                    <a:pt x="45" y="21"/>
                  </a:lnTo>
                  <a:lnTo>
                    <a:pt x="40" y="19"/>
                  </a:lnTo>
                  <a:lnTo>
                    <a:pt x="34" y="21"/>
                  </a:lnTo>
                  <a:lnTo>
                    <a:pt x="29" y="36"/>
                  </a:lnTo>
                  <a:lnTo>
                    <a:pt x="28" y="50"/>
                  </a:lnTo>
                  <a:lnTo>
                    <a:pt x="32" y="53"/>
                  </a:lnTo>
                  <a:lnTo>
                    <a:pt x="4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9" name="Freeform 9"/>
            <p:cNvSpPr>
              <a:spLocks/>
            </p:cNvSpPr>
            <p:nvPr/>
          </p:nvSpPr>
          <p:spPr bwMode="black">
            <a:xfrm>
              <a:off x="546" y="3547"/>
              <a:ext cx="72" cy="72"/>
            </a:xfrm>
            <a:custGeom>
              <a:avLst/>
              <a:gdLst/>
              <a:ahLst/>
              <a:cxnLst>
                <a:cxn ang="0">
                  <a:pos x="68" y="44"/>
                </a:cxn>
                <a:cxn ang="0">
                  <a:pos x="62" y="56"/>
                </a:cxn>
                <a:cxn ang="0">
                  <a:pos x="52" y="64"/>
                </a:cxn>
                <a:cxn ang="0">
                  <a:pos x="41" y="69"/>
                </a:cxn>
                <a:cxn ang="0">
                  <a:pos x="29" y="71"/>
                </a:cxn>
                <a:cxn ang="0">
                  <a:pos x="14" y="68"/>
                </a:cxn>
                <a:cxn ang="0">
                  <a:pos x="4" y="61"/>
                </a:cxn>
                <a:cxn ang="0">
                  <a:pos x="0" y="50"/>
                </a:cxn>
                <a:cxn ang="0">
                  <a:pos x="1" y="36"/>
                </a:cxn>
                <a:cxn ang="0">
                  <a:pos x="6" y="21"/>
                </a:cxn>
                <a:cxn ang="0">
                  <a:pos x="15" y="10"/>
                </a:cxn>
                <a:cxn ang="0">
                  <a:pos x="28" y="3"/>
                </a:cxn>
                <a:cxn ang="0">
                  <a:pos x="44" y="0"/>
                </a:cxn>
                <a:cxn ang="0">
                  <a:pos x="56" y="1"/>
                </a:cxn>
                <a:cxn ang="0">
                  <a:pos x="66" y="6"/>
                </a:cxn>
                <a:cxn ang="0">
                  <a:pos x="71" y="14"/>
                </a:cxn>
                <a:cxn ang="0">
                  <a:pos x="71" y="26"/>
                </a:cxn>
                <a:cxn ang="0">
                  <a:pos x="46" y="26"/>
                </a:cxn>
                <a:cxn ang="0">
                  <a:pos x="41" y="19"/>
                </a:cxn>
                <a:cxn ang="0">
                  <a:pos x="34" y="23"/>
                </a:cxn>
                <a:cxn ang="0">
                  <a:pos x="29" y="36"/>
                </a:cxn>
                <a:cxn ang="0">
                  <a:pos x="27" y="48"/>
                </a:cxn>
                <a:cxn ang="0">
                  <a:pos x="33" y="53"/>
                </a:cxn>
                <a:cxn ang="0">
                  <a:pos x="41" y="44"/>
                </a:cxn>
                <a:cxn ang="0">
                  <a:pos x="68" y="44"/>
                </a:cxn>
              </a:cxnLst>
              <a:rect l="0" t="0" r="r" b="b"/>
              <a:pathLst>
                <a:path w="72" h="72">
                  <a:moveTo>
                    <a:pt x="68" y="44"/>
                  </a:moveTo>
                  <a:lnTo>
                    <a:pt x="62" y="56"/>
                  </a:lnTo>
                  <a:lnTo>
                    <a:pt x="52" y="64"/>
                  </a:lnTo>
                  <a:lnTo>
                    <a:pt x="41" y="69"/>
                  </a:lnTo>
                  <a:lnTo>
                    <a:pt x="29" y="71"/>
                  </a:lnTo>
                  <a:lnTo>
                    <a:pt x="14" y="68"/>
                  </a:lnTo>
                  <a:lnTo>
                    <a:pt x="4" y="61"/>
                  </a:lnTo>
                  <a:lnTo>
                    <a:pt x="0" y="50"/>
                  </a:lnTo>
                  <a:lnTo>
                    <a:pt x="1" y="36"/>
                  </a:lnTo>
                  <a:lnTo>
                    <a:pt x="6" y="21"/>
                  </a:lnTo>
                  <a:lnTo>
                    <a:pt x="15" y="10"/>
                  </a:lnTo>
                  <a:lnTo>
                    <a:pt x="28" y="3"/>
                  </a:lnTo>
                  <a:lnTo>
                    <a:pt x="44" y="0"/>
                  </a:lnTo>
                  <a:lnTo>
                    <a:pt x="56" y="1"/>
                  </a:lnTo>
                  <a:lnTo>
                    <a:pt x="66" y="6"/>
                  </a:lnTo>
                  <a:lnTo>
                    <a:pt x="71" y="14"/>
                  </a:lnTo>
                  <a:lnTo>
                    <a:pt x="71" y="26"/>
                  </a:lnTo>
                  <a:lnTo>
                    <a:pt x="46" y="26"/>
                  </a:lnTo>
                  <a:lnTo>
                    <a:pt x="41" y="19"/>
                  </a:lnTo>
                  <a:lnTo>
                    <a:pt x="34" y="23"/>
                  </a:lnTo>
                  <a:lnTo>
                    <a:pt x="29" y="36"/>
                  </a:lnTo>
                  <a:lnTo>
                    <a:pt x="27" y="48"/>
                  </a:lnTo>
                  <a:lnTo>
                    <a:pt x="33" y="53"/>
                  </a:lnTo>
                  <a:lnTo>
                    <a:pt x="41" y="44"/>
                  </a:lnTo>
                  <a:lnTo>
                    <a:pt x="68" y="44"/>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0" name="Freeform 10"/>
            <p:cNvSpPr>
              <a:spLocks/>
            </p:cNvSpPr>
            <p:nvPr/>
          </p:nvSpPr>
          <p:spPr bwMode="black">
            <a:xfrm>
              <a:off x="680" y="3549"/>
              <a:ext cx="87" cy="68"/>
            </a:xfrm>
            <a:custGeom>
              <a:avLst/>
              <a:gdLst/>
              <a:ahLst/>
              <a:cxnLst>
                <a:cxn ang="0">
                  <a:pos x="15" y="0"/>
                </a:cxn>
                <a:cxn ang="0">
                  <a:pos x="42" y="0"/>
                </a:cxn>
                <a:cxn ang="0">
                  <a:pos x="35" y="28"/>
                </a:cxn>
                <a:cxn ang="0">
                  <a:pos x="56" y="0"/>
                </a:cxn>
                <a:cxn ang="0">
                  <a:pos x="86" y="0"/>
                </a:cxn>
                <a:cxn ang="0">
                  <a:pos x="60" y="32"/>
                </a:cxn>
                <a:cxn ang="0">
                  <a:pos x="73" y="67"/>
                </a:cxn>
                <a:cxn ang="0">
                  <a:pos x="44" y="67"/>
                </a:cxn>
                <a:cxn ang="0">
                  <a:pos x="34" y="37"/>
                </a:cxn>
                <a:cxn ang="0">
                  <a:pos x="27" y="67"/>
                </a:cxn>
                <a:cxn ang="0">
                  <a:pos x="0" y="67"/>
                </a:cxn>
                <a:cxn ang="0">
                  <a:pos x="15" y="0"/>
                </a:cxn>
              </a:cxnLst>
              <a:rect l="0" t="0" r="r" b="b"/>
              <a:pathLst>
                <a:path w="87" h="68">
                  <a:moveTo>
                    <a:pt x="15" y="0"/>
                  </a:moveTo>
                  <a:lnTo>
                    <a:pt x="42" y="0"/>
                  </a:lnTo>
                  <a:lnTo>
                    <a:pt x="35" y="28"/>
                  </a:lnTo>
                  <a:lnTo>
                    <a:pt x="56" y="0"/>
                  </a:lnTo>
                  <a:lnTo>
                    <a:pt x="86" y="0"/>
                  </a:lnTo>
                  <a:lnTo>
                    <a:pt x="60" y="32"/>
                  </a:lnTo>
                  <a:lnTo>
                    <a:pt x="73" y="67"/>
                  </a:lnTo>
                  <a:lnTo>
                    <a:pt x="44" y="67"/>
                  </a:lnTo>
                  <a:lnTo>
                    <a:pt x="34" y="37"/>
                  </a:lnTo>
                  <a:lnTo>
                    <a:pt x="27" y="67"/>
                  </a:lnTo>
                  <a:lnTo>
                    <a:pt x="0" y="67"/>
                  </a:lnTo>
                  <a:lnTo>
                    <a:pt x="15"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1" name="Freeform 11"/>
            <p:cNvSpPr>
              <a:spLocks/>
            </p:cNvSpPr>
            <p:nvPr/>
          </p:nvSpPr>
          <p:spPr bwMode="black">
            <a:xfrm>
              <a:off x="818" y="3549"/>
              <a:ext cx="82" cy="68"/>
            </a:xfrm>
            <a:custGeom>
              <a:avLst/>
              <a:gdLst/>
              <a:ahLst/>
              <a:cxnLst>
                <a:cxn ang="0">
                  <a:pos x="44" y="42"/>
                </a:cxn>
                <a:cxn ang="0">
                  <a:pos x="33" y="42"/>
                </a:cxn>
                <a:cxn ang="0">
                  <a:pos x="27" y="67"/>
                </a:cxn>
                <a:cxn ang="0">
                  <a:pos x="0" y="67"/>
                </a:cxn>
                <a:cxn ang="0">
                  <a:pos x="15" y="0"/>
                </a:cxn>
                <a:cxn ang="0">
                  <a:pos x="42" y="0"/>
                </a:cxn>
                <a:cxn ang="0">
                  <a:pos x="36" y="23"/>
                </a:cxn>
                <a:cxn ang="0">
                  <a:pos x="49" y="23"/>
                </a:cxn>
                <a:cxn ang="0">
                  <a:pos x="54" y="0"/>
                </a:cxn>
                <a:cxn ang="0">
                  <a:pos x="81" y="0"/>
                </a:cxn>
                <a:cxn ang="0">
                  <a:pos x="68" y="67"/>
                </a:cxn>
                <a:cxn ang="0">
                  <a:pos x="40" y="67"/>
                </a:cxn>
                <a:cxn ang="0">
                  <a:pos x="44" y="42"/>
                </a:cxn>
              </a:cxnLst>
              <a:rect l="0" t="0" r="r" b="b"/>
              <a:pathLst>
                <a:path w="82" h="68">
                  <a:moveTo>
                    <a:pt x="44" y="42"/>
                  </a:moveTo>
                  <a:lnTo>
                    <a:pt x="33" y="42"/>
                  </a:lnTo>
                  <a:lnTo>
                    <a:pt x="27" y="67"/>
                  </a:lnTo>
                  <a:lnTo>
                    <a:pt x="0" y="67"/>
                  </a:lnTo>
                  <a:lnTo>
                    <a:pt x="15" y="0"/>
                  </a:lnTo>
                  <a:lnTo>
                    <a:pt x="42" y="0"/>
                  </a:lnTo>
                  <a:lnTo>
                    <a:pt x="36" y="23"/>
                  </a:lnTo>
                  <a:lnTo>
                    <a:pt x="49" y="23"/>
                  </a:lnTo>
                  <a:lnTo>
                    <a:pt x="54" y="0"/>
                  </a:lnTo>
                  <a:lnTo>
                    <a:pt x="81" y="0"/>
                  </a:lnTo>
                  <a:lnTo>
                    <a:pt x="68" y="67"/>
                  </a:lnTo>
                  <a:lnTo>
                    <a:pt x="40" y="67"/>
                  </a:lnTo>
                  <a:lnTo>
                    <a:pt x="44" y="42"/>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2" name="Freeform 12"/>
            <p:cNvSpPr>
              <a:spLocks/>
            </p:cNvSpPr>
            <p:nvPr/>
          </p:nvSpPr>
          <p:spPr bwMode="black">
            <a:xfrm>
              <a:off x="957" y="3549"/>
              <a:ext cx="68" cy="68"/>
            </a:xfrm>
            <a:custGeom>
              <a:avLst/>
              <a:gdLst/>
              <a:ahLst/>
              <a:cxnLst>
                <a:cxn ang="0">
                  <a:pos x="14" y="0"/>
                </a:cxn>
                <a:cxn ang="0">
                  <a:pos x="67" y="0"/>
                </a:cxn>
                <a:cxn ang="0">
                  <a:pos x="64" y="18"/>
                </a:cxn>
                <a:cxn ang="0">
                  <a:pos x="37" y="18"/>
                </a:cxn>
                <a:cxn ang="0">
                  <a:pos x="35" y="24"/>
                </a:cxn>
                <a:cxn ang="0">
                  <a:pos x="59" y="24"/>
                </a:cxn>
                <a:cxn ang="0">
                  <a:pos x="56" y="42"/>
                </a:cxn>
                <a:cxn ang="0">
                  <a:pos x="31" y="42"/>
                </a:cxn>
                <a:cxn ang="0">
                  <a:pos x="29" y="49"/>
                </a:cxn>
                <a:cxn ang="0">
                  <a:pos x="57" y="49"/>
                </a:cxn>
                <a:cxn ang="0">
                  <a:pos x="54" y="67"/>
                </a:cxn>
                <a:cxn ang="0">
                  <a:pos x="0" y="67"/>
                </a:cxn>
                <a:cxn ang="0">
                  <a:pos x="14" y="0"/>
                </a:cxn>
              </a:cxnLst>
              <a:rect l="0" t="0" r="r" b="b"/>
              <a:pathLst>
                <a:path w="68" h="68">
                  <a:moveTo>
                    <a:pt x="14" y="0"/>
                  </a:moveTo>
                  <a:lnTo>
                    <a:pt x="67" y="0"/>
                  </a:lnTo>
                  <a:lnTo>
                    <a:pt x="64" y="18"/>
                  </a:lnTo>
                  <a:lnTo>
                    <a:pt x="37" y="18"/>
                  </a:lnTo>
                  <a:lnTo>
                    <a:pt x="35" y="24"/>
                  </a:lnTo>
                  <a:lnTo>
                    <a:pt x="59" y="24"/>
                  </a:lnTo>
                  <a:lnTo>
                    <a:pt x="56" y="42"/>
                  </a:lnTo>
                  <a:lnTo>
                    <a:pt x="31" y="42"/>
                  </a:lnTo>
                  <a:lnTo>
                    <a:pt x="29" y="49"/>
                  </a:lnTo>
                  <a:lnTo>
                    <a:pt x="57" y="49"/>
                  </a:lnTo>
                  <a:lnTo>
                    <a:pt x="54"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3" name="Freeform 13"/>
            <p:cNvSpPr>
              <a:spLocks/>
            </p:cNvSpPr>
            <p:nvPr/>
          </p:nvSpPr>
          <p:spPr bwMode="black">
            <a:xfrm>
              <a:off x="1085" y="3549"/>
              <a:ext cx="66" cy="68"/>
            </a:xfrm>
            <a:custGeom>
              <a:avLst/>
              <a:gdLst/>
              <a:ahLst/>
              <a:cxnLst>
                <a:cxn ang="0">
                  <a:pos x="14" y="0"/>
                </a:cxn>
                <a:cxn ang="0">
                  <a:pos x="65" y="0"/>
                </a:cxn>
                <a:cxn ang="0">
                  <a:pos x="62" y="18"/>
                </a:cxn>
                <a:cxn ang="0">
                  <a:pos x="35" y="18"/>
                </a:cxn>
                <a:cxn ang="0">
                  <a:pos x="35" y="24"/>
                </a:cxn>
                <a:cxn ang="0">
                  <a:pos x="58" y="24"/>
                </a:cxn>
                <a:cxn ang="0">
                  <a:pos x="54" y="42"/>
                </a:cxn>
                <a:cxn ang="0">
                  <a:pos x="30" y="42"/>
                </a:cxn>
                <a:cxn ang="0">
                  <a:pos x="28" y="49"/>
                </a:cxn>
                <a:cxn ang="0">
                  <a:pos x="56" y="49"/>
                </a:cxn>
                <a:cxn ang="0">
                  <a:pos x="52" y="67"/>
                </a:cxn>
                <a:cxn ang="0">
                  <a:pos x="0" y="67"/>
                </a:cxn>
                <a:cxn ang="0">
                  <a:pos x="14" y="0"/>
                </a:cxn>
              </a:cxnLst>
              <a:rect l="0" t="0" r="r" b="b"/>
              <a:pathLst>
                <a:path w="66" h="68">
                  <a:moveTo>
                    <a:pt x="14" y="0"/>
                  </a:moveTo>
                  <a:lnTo>
                    <a:pt x="65" y="0"/>
                  </a:lnTo>
                  <a:lnTo>
                    <a:pt x="62" y="18"/>
                  </a:lnTo>
                  <a:lnTo>
                    <a:pt x="35" y="18"/>
                  </a:lnTo>
                  <a:lnTo>
                    <a:pt x="35" y="24"/>
                  </a:lnTo>
                  <a:lnTo>
                    <a:pt x="58" y="24"/>
                  </a:lnTo>
                  <a:lnTo>
                    <a:pt x="54" y="42"/>
                  </a:lnTo>
                  <a:lnTo>
                    <a:pt x="30" y="42"/>
                  </a:lnTo>
                  <a:lnTo>
                    <a:pt x="28" y="49"/>
                  </a:lnTo>
                  <a:lnTo>
                    <a:pt x="56" y="49"/>
                  </a:lnTo>
                  <a:lnTo>
                    <a:pt x="52"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4" name="Freeform 14"/>
            <p:cNvSpPr>
              <a:spLocks/>
            </p:cNvSpPr>
            <p:nvPr/>
          </p:nvSpPr>
          <p:spPr bwMode="black">
            <a:xfrm>
              <a:off x="1213" y="3549"/>
              <a:ext cx="78" cy="68"/>
            </a:xfrm>
            <a:custGeom>
              <a:avLst/>
              <a:gdLst/>
              <a:ahLst/>
              <a:cxnLst>
                <a:cxn ang="0">
                  <a:pos x="14" y="0"/>
                </a:cxn>
                <a:cxn ang="0">
                  <a:pos x="46" y="0"/>
                </a:cxn>
                <a:cxn ang="0">
                  <a:pos x="63" y="3"/>
                </a:cxn>
                <a:cxn ang="0">
                  <a:pos x="72" y="10"/>
                </a:cxn>
                <a:cxn ang="0">
                  <a:pos x="77" y="21"/>
                </a:cxn>
                <a:cxn ang="0">
                  <a:pos x="75" y="34"/>
                </a:cxn>
                <a:cxn ang="0">
                  <a:pos x="69" y="48"/>
                </a:cxn>
                <a:cxn ang="0">
                  <a:pos x="60" y="58"/>
                </a:cxn>
                <a:cxn ang="0">
                  <a:pos x="48" y="64"/>
                </a:cxn>
                <a:cxn ang="0">
                  <a:pos x="33" y="67"/>
                </a:cxn>
                <a:cxn ang="0">
                  <a:pos x="0" y="67"/>
                </a:cxn>
                <a:cxn ang="0">
                  <a:pos x="14" y="0"/>
                </a:cxn>
                <a:cxn ang="0">
                  <a:pos x="29" y="51"/>
                </a:cxn>
                <a:cxn ang="0">
                  <a:pos x="33" y="51"/>
                </a:cxn>
                <a:cxn ang="0">
                  <a:pos x="42" y="47"/>
                </a:cxn>
                <a:cxn ang="0">
                  <a:pos x="47" y="34"/>
                </a:cxn>
                <a:cxn ang="0">
                  <a:pos x="48" y="20"/>
                </a:cxn>
                <a:cxn ang="0">
                  <a:pos x="40" y="15"/>
                </a:cxn>
                <a:cxn ang="0">
                  <a:pos x="37" y="15"/>
                </a:cxn>
                <a:cxn ang="0">
                  <a:pos x="29" y="51"/>
                </a:cxn>
                <a:cxn ang="0">
                  <a:pos x="14" y="0"/>
                </a:cxn>
              </a:cxnLst>
              <a:rect l="0" t="0" r="r" b="b"/>
              <a:pathLst>
                <a:path w="78" h="68">
                  <a:moveTo>
                    <a:pt x="14" y="0"/>
                  </a:moveTo>
                  <a:lnTo>
                    <a:pt x="46" y="0"/>
                  </a:lnTo>
                  <a:lnTo>
                    <a:pt x="63" y="3"/>
                  </a:lnTo>
                  <a:lnTo>
                    <a:pt x="72" y="10"/>
                  </a:lnTo>
                  <a:lnTo>
                    <a:pt x="77" y="21"/>
                  </a:lnTo>
                  <a:lnTo>
                    <a:pt x="75" y="34"/>
                  </a:lnTo>
                  <a:lnTo>
                    <a:pt x="69" y="48"/>
                  </a:lnTo>
                  <a:lnTo>
                    <a:pt x="60" y="58"/>
                  </a:lnTo>
                  <a:lnTo>
                    <a:pt x="48" y="64"/>
                  </a:lnTo>
                  <a:lnTo>
                    <a:pt x="33" y="67"/>
                  </a:lnTo>
                  <a:lnTo>
                    <a:pt x="0" y="67"/>
                  </a:lnTo>
                  <a:lnTo>
                    <a:pt x="14" y="0"/>
                  </a:lnTo>
                  <a:lnTo>
                    <a:pt x="29" y="51"/>
                  </a:lnTo>
                  <a:lnTo>
                    <a:pt x="33" y="51"/>
                  </a:lnTo>
                  <a:lnTo>
                    <a:pt x="42" y="47"/>
                  </a:lnTo>
                  <a:lnTo>
                    <a:pt x="47" y="34"/>
                  </a:lnTo>
                  <a:lnTo>
                    <a:pt x="48" y="20"/>
                  </a:lnTo>
                  <a:lnTo>
                    <a:pt x="40" y="15"/>
                  </a:lnTo>
                  <a:lnTo>
                    <a:pt x="37" y="15"/>
                  </a:lnTo>
                  <a:lnTo>
                    <a:pt x="29" y="51"/>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5" name="Freeform 15"/>
            <p:cNvSpPr>
              <a:spLocks/>
            </p:cNvSpPr>
            <p:nvPr/>
          </p:nvSpPr>
          <p:spPr bwMode="black">
            <a:xfrm>
              <a:off x="1405" y="3549"/>
              <a:ext cx="111" cy="68"/>
            </a:xfrm>
            <a:custGeom>
              <a:avLst/>
              <a:gdLst/>
              <a:ahLst/>
              <a:cxnLst>
                <a:cxn ang="0">
                  <a:pos x="81" y="19"/>
                </a:cxn>
                <a:cxn ang="0">
                  <a:pos x="61" y="67"/>
                </a:cxn>
                <a:cxn ang="0">
                  <a:pos x="34" y="67"/>
                </a:cxn>
                <a:cxn ang="0">
                  <a:pos x="36" y="19"/>
                </a:cxn>
                <a:cxn ang="0">
                  <a:pos x="35" y="19"/>
                </a:cxn>
                <a:cxn ang="0">
                  <a:pos x="24" y="67"/>
                </a:cxn>
                <a:cxn ang="0">
                  <a:pos x="0" y="67"/>
                </a:cxn>
                <a:cxn ang="0">
                  <a:pos x="16" y="0"/>
                </a:cxn>
                <a:cxn ang="0">
                  <a:pos x="54" y="0"/>
                </a:cxn>
                <a:cxn ang="0">
                  <a:pos x="53" y="39"/>
                </a:cxn>
                <a:cxn ang="0">
                  <a:pos x="54" y="39"/>
                </a:cxn>
                <a:cxn ang="0">
                  <a:pos x="70" y="0"/>
                </a:cxn>
                <a:cxn ang="0">
                  <a:pos x="110" y="0"/>
                </a:cxn>
                <a:cxn ang="0">
                  <a:pos x="94" y="67"/>
                </a:cxn>
                <a:cxn ang="0">
                  <a:pos x="71" y="67"/>
                </a:cxn>
                <a:cxn ang="0">
                  <a:pos x="81" y="19"/>
                </a:cxn>
              </a:cxnLst>
              <a:rect l="0" t="0" r="r" b="b"/>
              <a:pathLst>
                <a:path w="111" h="68">
                  <a:moveTo>
                    <a:pt x="81" y="19"/>
                  </a:moveTo>
                  <a:lnTo>
                    <a:pt x="61" y="67"/>
                  </a:lnTo>
                  <a:lnTo>
                    <a:pt x="34" y="67"/>
                  </a:lnTo>
                  <a:lnTo>
                    <a:pt x="36" y="19"/>
                  </a:lnTo>
                  <a:lnTo>
                    <a:pt x="35" y="19"/>
                  </a:lnTo>
                  <a:lnTo>
                    <a:pt x="24" y="67"/>
                  </a:lnTo>
                  <a:lnTo>
                    <a:pt x="0" y="67"/>
                  </a:lnTo>
                  <a:lnTo>
                    <a:pt x="16" y="0"/>
                  </a:lnTo>
                  <a:lnTo>
                    <a:pt x="54" y="0"/>
                  </a:lnTo>
                  <a:lnTo>
                    <a:pt x="53" y="39"/>
                  </a:lnTo>
                  <a:lnTo>
                    <a:pt x="54" y="39"/>
                  </a:lnTo>
                  <a:lnTo>
                    <a:pt x="70" y="0"/>
                  </a:lnTo>
                  <a:lnTo>
                    <a:pt x="110" y="0"/>
                  </a:lnTo>
                  <a:lnTo>
                    <a:pt x="94" y="67"/>
                  </a:lnTo>
                  <a:lnTo>
                    <a:pt x="71" y="67"/>
                  </a:lnTo>
                  <a:lnTo>
                    <a:pt x="81" y="19"/>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6" name="Freeform 16"/>
            <p:cNvSpPr>
              <a:spLocks/>
            </p:cNvSpPr>
            <p:nvPr/>
          </p:nvSpPr>
          <p:spPr bwMode="black">
            <a:xfrm>
              <a:off x="1562" y="3549"/>
              <a:ext cx="82" cy="68"/>
            </a:xfrm>
            <a:custGeom>
              <a:avLst/>
              <a:gdLst/>
              <a:ahLst/>
              <a:cxnLst>
                <a:cxn ang="0">
                  <a:pos x="37" y="0"/>
                </a:cxn>
                <a:cxn ang="0">
                  <a:pos x="73" y="0"/>
                </a:cxn>
                <a:cxn ang="0">
                  <a:pos x="81" y="67"/>
                </a:cxn>
                <a:cxn ang="0">
                  <a:pos x="52" y="67"/>
                </a:cxn>
                <a:cxn ang="0">
                  <a:pos x="51" y="55"/>
                </a:cxn>
                <a:cxn ang="0">
                  <a:pos x="32" y="55"/>
                </a:cxn>
                <a:cxn ang="0">
                  <a:pos x="27" y="67"/>
                </a:cxn>
                <a:cxn ang="0">
                  <a:pos x="0" y="67"/>
                </a:cxn>
                <a:cxn ang="0">
                  <a:pos x="37" y="0"/>
                </a:cxn>
                <a:cxn ang="0">
                  <a:pos x="51" y="39"/>
                </a:cxn>
                <a:cxn ang="0">
                  <a:pos x="51" y="14"/>
                </a:cxn>
                <a:cxn ang="0">
                  <a:pos x="41" y="39"/>
                </a:cxn>
                <a:cxn ang="0">
                  <a:pos x="51" y="39"/>
                </a:cxn>
                <a:cxn ang="0">
                  <a:pos x="37" y="0"/>
                </a:cxn>
              </a:cxnLst>
              <a:rect l="0" t="0" r="r" b="b"/>
              <a:pathLst>
                <a:path w="82" h="68">
                  <a:moveTo>
                    <a:pt x="37" y="0"/>
                  </a:moveTo>
                  <a:lnTo>
                    <a:pt x="73" y="0"/>
                  </a:lnTo>
                  <a:lnTo>
                    <a:pt x="81" y="67"/>
                  </a:lnTo>
                  <a:lnTo>
                    <a:pt x="52" y="67"/>
                  </a:lnTo>
                  <a:lnTo>
                    <a:pt x="51" y="55"/>
                  </a:lnTo>
                  <a:lnTo>
                    <a:pt x="32" y="55"/>
                  </a:lnTo>
                  <a:lnTo>
                    <a:pt x="27" y="67"/>
                  </a:lnTo>
                  <a:lnTo>
                    <a:pt x="0" y="67"/>
                  </a:lnTo>
                  <a:lnTo>
                    <a:pt x="37" y="0"/>
                  </a:lnTo>
                  <a:lnTo>
                    <a:pt x="51" y="39"/>
                  </a:lnTo>
                  <a:lnTo>
                    <a:pt x="51" y="14"/>
                  </a:lnTo>
                  <a:lnTo>
                    <a:pt x="41" y="39"/>
                  </a:lnTo>
                  <a:lnTo>
                    <a:pt x="51" y="39"/>
                  </a:lnTo>
                  <a:lnTo>
                    <a:pt x="37"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7" name="Freeform 17"/>
            <p:cNvSpPr>
              <a:spLocks/>
            </p:cNvSpPr>
            <p:nvPr/>
          </p:nvSpPr>
          <p:spPr bwMode="black">
            <a:xfrm>
              <a:off x="1714" y="3549"/>
              <a:ext cx="78" cy="68"/>
            </a:xfrm>
            <a:custGeom>
              <a:avLst/>
              <a:gdLst/>
              <a:ahLst/>
              <a:cxnLst>
                <a:cxn ang="0">
                  <a:pos x="15" y="0"/>
                </a:cxn>
                <a:cxn ang="0">
                  <a:pos x="56" y="0"/>
                </a:cxn>
                <a:cxn ang="0">
                  <a:pos x="73" y="4"/>
                </a:cxn>
                <a:cxn ang="0">
                  <a:pos x="77" y="18"/>
                </a:cxn>
                <a:cxn ang="0">
                  <a:pos x="71" y="27"/>
                </a:cxn>
                <a:cxn ang="0">
                  <a:pos x="58" y="34"/>
                </a:cxn>
                <a:cxn ang="0">
                  <a:pos x="69" y="41"/>
                </a:cxn>
                <a:cxn ang="0">
                  <a:pos x="69" y="52"/>
                </a:cxn>
                <a:cxn ang="0">
                  <a:pos x="69" y="67"/>
                </a:cxn>
                <a:cxn ang="0">
                  <a:pos x="41" y="67"/>
                </a:cxn>
                <a:cxn ang="0">
                  <a:pos x="42" y="47"/>
                </a:cxn>
                <a:cxn ang="0">
                  <a:pos x="36" y="42"/>
                </a:cxn>
                <a:cxn ang="0">
                  <a:pos x="33" y="42"/>
                </a:cxn>
                <a:cxn ang="0">
                  <a:pos x="28" y="67"/>
                </a:cxn>
                <a:cxn ang="0">
                  <a:pos x="0" y="67"/>
                </a:cxn>
                <a:cxn ang="0">
                  <a:pos x="15" y="0"/>
                </a:cxn>
                <a:cxn ang="0">
                  <a:pos x="38" y="28"/>
                </a:cxn>
                <a:cxn ang="0">
                  <a:pos x="46" y="26"/>
                </a:cxn>
                <a:cxn ang="0">
                  <a:pos x="48" y="21"/>
                </a:cxn>
                <a:cxn ang="0">
                  <a:pos x="41" y="15"/>
                </a:cxn>
                <a:cxn ang="0">
                  <a:pos x="39" y="15"/>
                </a:cxn>
                <a:cxn ang="0">
                  <a:pos x="36" y="28"/>
                </a:cxn>
                <a:cxn ang="0">
                  <a:pos x="38" y="28"/>
                </a:cxn>
                <a:cxn ang="0">
                  <a:pos x="15" y="0"/>
                </a:cxn>
              </a:cxnLst>
              <a:rect l="0" t="0" r="r" b="b"/>
              <a:pathLst>
                <a:path w="78" h="68">
                  <a:moveTo>
                    <a:pt x="15" y="0"/>
                  </a:moveTo>
                  <a:lnTo>
                    <a:pt x="56" y="0"/>
                  </a:lnTo>
                  <a:lnTo>
                    <a:pt x="73" y="4"/>
                  </a:lnTo>
                  <a:lnTo>
                    <a:pt x="77" y="18"/>
                  </a:lnTo>
                  <a:lnTo>
                    <a:pt x="71" y="27"/>
                  </a:lnTo>
                  <a:lnTo>
                    <a:pt x="58" y="34"/>
                  </a:lnTo>
                  <a:lnTo>
                    <a:pt x="69" y="41"/>
                  </a:lnTo>
                  <a:lnTo>
                    <a:pt x="69" y="52"/>
                  </a:lnTo>
                  <a:lnTo>
                    <a:pt x="69" y="67"/>
                  </a:lnTo>
                  <a:lnTo>
                    <a:pt x="41" y="67"/>
                  </a:lnTo>
                  <a:lnTo>
                    <a:pt x="42" y="47"/>
                  </a:lnTo>
                  <a:lnTo>
                    <a:pt x="36" y="42"/>
                  </a:lnTo>
                  <a:lnTo>
                    <a:pt x="33" y="42"/>
                  </a:lnTo>
                  <a:lnTo>
                    <a:pt x="28" y="67"/>
                  </a:lnTo>
                  <a:lnTo>
                    <a:pt x="0" y="67"/>
                  </a:lnTo>
                  <a:lnTo>
                    <a:pt x="15" y="0"/>
                  </a:lnTo>
                  <a:lnTo>
                    <a:pt x="38" y="28"/>
                  </a:lnTo>
                  <a:lnTo>
                    <a:pt x="46" y="26"/>
                  </a:lnTo>
                  <a:lnTo>
                    <a:pt x="48" y="21"/>
                  </a:lnTo>
                  <a:lnTo>
                    <a:pt x="41" y="15"/>
                  </a:lnTo>
                  <a:lnTo>
                    <a:pt x="39" y="15"/>
                  </a:lnTo>
                  <a:lnTo>
                    <a:pt x="36" y="28"/>
                  </a:lnTo>
                  <a:lnTo>
                    <a:pt x="38" y="28"/>
                  </a:lnTo>
                  <a:lnTo>
                    <a:pt x="15"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8" name="Freeform 18"/>
            <p:cNvSpPr>
              <a:spLocks/>
            </p:cNvSpPr>
            <p:nvPr/>
          </p:nvSpPr>
          <p:spPr bwMode="black">
            <a:xfrm>
              <a:off x="1863" y="3549"/>
              <a:ext cx="65" cy="68"/>
            </a:xfrm>
            <a:custGeom>
              <a:avLst/>
              <a:gdLst/>
              <a:ahLst/>
              <a:cxnLst>
                <a:cxn ang="0">
                  <a:pos x="16" y="18"/>
                </a:cxn>
                <a:cxn ang="0">
                  <a:pos x="0" y="18"/>
                </a:cxn>
                <a:cxn ang="0">
                  <a:pos x="4" y="0"/>
                </a:cxn>
                <a:cxn ang="0">
                  <a:pos x="64" y="0"/>
                </a:cxn>
                <a:cxn ang="0">
                  <a:pos x="60" y="18"/>
                </a:cxn>
                <a:cxn ang="0">
                  <a:pos x="43" y="18"/>
                </a:cxn>
                <a:cxn ang="0">
                  <a:pos x="32" y="67"/>
                </a:cxn>
                <a:cxn ang="0">
                  <a:pos x="6" y="67"/>
                </a:cxn>
                <a:cxn ang="0">
                  <a:pos x="16" y="18"/>
                </a:cxn>
              </a:cxnLst>
              <a:rect l="0" t="0" r="r" b="b"/>
              <a:pathLst>
                <a:path w="65" h="68">
                  <a:moveTo>
                    <a:pt x="16" y="18"/>
                  </a:moveTo>
                  <a:lnTo>
                    <a:pt x="0" y="18"/>
                  </a:lnTo>
                  <a:lnTo>
                    <a:pt x="4" y="0"/>
                  </a:lnTo>
                  <a:lnTo>
                    <a:pt x="64" y="0"/>
                  </a:lnTo>
                  <a:lnTo>
                    <a:pt x="60" y="18"/>
                  </a:lnTo>
                  <a:lnTo>
                    <a:pt x="43" y="18"/>
                  </a:lnTo>
                  <a:lnTo>
                    <a:pt x="32" y="67"/>
                  </a:lnTo>
                  <a:lnTo>
                    <a:pt x="6" y="67"/>
                  </a:lnTo>
                  <a:lnTo>
                    <a:pt x="16" y="18"/>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9" name="Freeform 19"/>
            <p:cNvSpPr>
              <a:spLocks/>
            </p:cNvSpPr>
            <p:nvPr/>
          </p:nvSpPr>
          <p:spPr bwMode="black">
            <a:xfrm>
              <a:off x="1985" y="3549"/>
              <a:ext cx="39" cy="68"/>
            </a:xfrm>
            <a:custGeom>
              <a:avLst/>
              <a:gdLst/>
              <a:ahLst/>
              <a:cxnLst>
                <a:cxn ang="0">
                  <a:pos x="12" y="0"/>
                </a:cxn>
                <a:cxn ang="0">
                  <a:pos x="38" y="0"/>
                </a:cxn>
                <a:cxn ang="0">
                  <a:pos x="24" y="67"/>
                </a:cxn>
                <a:cxn ang="0">
                  <a:pos x="0" y="67"/>
                </a:cxn>
                <a:cxn ang="0">
                  <a:pos x="12" y="0"/>
                </a:cxn>
              </a:cxnLst>
              <a:rect l="0" t="0" r="r" b="b"/>
              <a:pathLst>
                <a:path w="39" h="68">
                  <a:moveTo>
                    <a:pt x="12" y="0"/>
                  </a:moveTo>
                  <a:lnTo>
                    <a:pt x="38" y="0"/>
                  </a:lnTo>
                  <a:lnTo>
                    <a:pt x="24" y="67"/>
                  </a:lnTo>
                  <a:lnTo>
                    <a:pt x="0" y="67"/>
                  </a:lnTo>
                  <a:lnTo>
                    <a:pt x="12"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20" name="Freeform 20"/>
            <p:cNvSpPr>
              <a:spLocks/>
            </p:cNvSpPr>
            <p:nvPr/>
          </p:nvSpPr>
          <p:spPr bwMode="black">
            <a:xfrm>
              <a:off x="2086" y="3549"/>
              <a:ext cx="87" cy="68"/>
            </a:xfrm>
            <a:custGeom>
              <a:avLst/>
              <a:gdLst/>
              <a:ahLst/>
              <a:cxnLst>
                <a:cxn ang="0">
                  <a:pos x="14" y="0"/>
                </a:cxn>
                <a:cxn ang="0">
                  <a:pos x="48" y="0"/>
                </a:cxn>
                <a:cxn ang="0">
                  <a:pos x="54" y="39"/>
                </a:cxn>
                <a:cxn ang="0">
                  <a:pos x="63" y="0"/>
                </a:cxn>
                <a:cxn ang="0">
                  <a:pos x="86" y="0"/>
                </a:cxn>
                <a:cxn ang="0">
                  <a:pos x="71" y="67"/>
                </a:cxn>
                <a:cxn ang="0">
                  <a:pos x="37" y="67"/>
                </a:cxn>
                <a:cxn ang="0">
                  <a:pos x="32" y="26"/>
                </a:cxn>
                <a:cxn ang="0">
                  <a:pos x="22" y="67"/>
                </a:cxn>
                <a:cxn ang="0">
                  <a:pos x="0" y="67"/>
                </a:cxn>
                <a:cxn ang="0">
                  <a:pos x="14" y="0"/>
                </a:cxn>
              </a:cxnLst>
              <a:rect l="0" t="0" r="r" b="b"/>
              <a:pathLst>
                <a:path w="87" h="68">
                  <a:moveTo>
                    <a:pt x="14" y="0"/>
                  </a:moveTo>
                  <a:lnTo>
                    <a:pt x="48" y="0"/>
                  </a:lnTo>
                  <a:lnTo>
                    <a:pt x="54" y="39"/>
                  </a:lnTo>
                  <a:lnTo>
                    <a:pt x="63" y="0"/>
                  </a:lnTo>
                  <a:lnTo>
                    <a:pt x="86" y="0"/>
                  </a:lnTo>
                  <a:lnTo>
                    <a:pt x="71" y="67"/>
                  </a:lnTo>
                  <a:lnTo>
                    <a:pt x="37" y="67"/>
                  </a:lnTo>
                  <a:lnTo>
                    <a:pt x="32" y="26"/>
                  </a:lnTo>
                  <a:lnTo>
                    <a:pt x="22"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grpSp>
      <p:sp>
        <p:nvSpPr>
          <p:cNvPr id="22" name="Text Placeholder 21"/>
          <p:cNvSpPr>
            <a:spLocks noGrp="1"/>
          </p:cNvSpPr>
          <p:nvPr>
            <p:ph type="body" sz="quarter" idx="10"/>
          </p:nvPr>
        </p:nvSpPr>
        <p:spPr>
          <a:xfrm>
            <a:off x="5052775" y="5370967"/>
            <a:ext cx="3792538" cy="276999"/>
          </a:xfrm>
        </p:spPr>
        <p:txBody>
          <a:bodyPr/>
          <a:lstStyle>
            <a:lvl1pPr marL="0" indent="0">
              <a:buNone/>
              <a:defRPr sz="18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3" name="Text Placeholder 21"/>
          <p:cNvSpPr>
            <a:spLocks noGrp="1"/>
          </p:cNvSpPr>
          <p:nvPr>
            <p:ph type="body" sz="quarter" idx="11"/>
          </p:nvPr>
        </p:nvSpPr>
        <p:spPr>
          <a:xfrm>
            <a:off x="5052775" y="5652182"/>
            <a:ext cx="3792538" cy="246221"/>
          </a:xfrm>
        </p:spPr>
        <p:txBody>
          <a:bodyPr/>
          <a:lstStyle>
            <a:lvl1pPr marL="0" indent="0">
              <a:buNone/>
              <a:defRPr sz="16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4" name="Text Placeholder 21"/>
          <p:cNvSpPr>
            <a:spLocks noGrp="1"/>
          </p:cNvSpPr>
          <p:nvPr>
            <p:ph type="body" sz="quarter" idx="12"/>
          </p:nvPr>
        </p:nvSpPr>
        <p:spPr>
          <a:xfrm>
            <a:off x="2863194" y="3992110"/>
            <a:ext cx="3420788" cy="738664"/>
          </a:xfrm>
        </p:spPr>
        <p:txBody>
          <a:bodyPr>
            <a:spAutoFit/>
          </a:bodyPr>
          <a:lstStyle>
            <a:lvl1pPr marL="0" indent="0" algn="ctr">
              <a:spcBef>
                <a:spcPts val="0"/>
              </a:spcBef>
              <a:buNone/>
              <a:defRPr sz="24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7" name="Rectangle 26"/>
          <p:cNvSpPr>
            <a:spLocks noChangeArrowheads="1"/>
          </p:cNvSpPr>
          <p:nvPr userDrawn="1"/>
        </p:nvSpPr>
        <p:spPr bwMode="auto">
          <a:xfrm>
            <a:off x="2418784" y="6643688"/>
            <a:ext cx="4176144" cy="215444"/>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800" dirty="0">
                <a:solidFill>
                  <a:srgbClr val="FFFFFF"/>
                </a:solidFill>
                <a:ea typeface="ＭＳ Ｐゴシック" pitchFamily="-112" charset="-128"/>
              </a:rPr>
              <a:t>COPYRIGHT 2014 LOCKHEED MARTIN CORPORATION – ALL RIGHTS RESERVED</a:t>
            </a:r>
          </a:p>
        </p:txBody>
      </p:sp>
    </p:spTree>
    <p:extLst>
      <p:ext uri="{BB962C8B-B14F-4D97-AF65-F5344CB8AC3E}">
        <p14:creationId xmlns:p14="http://schemas.microsoft.com/office/powerpoint/2010/main" val="293104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49382" y="1508166"/>
            <a:ext cx="8645236" cy="4892632"/>
          </a:xfrm>
          <a:prstGeom prst="rect">
            <a:avLst/>
          </a:prstGeom>
        </p:spPr>
        <p:txBody>
          <a:bodyPr/>
          <a:lstStyle>
            <a:lvl1pPr marL="273050" indent="-273050">
              <a:lnSpc>
                <a:spcPct val="90000"/>
              </a:lnSpc>
              <a:buClr>
                <a:srgbClr val="123C91"/>
              </a:buClr>
              <a:buFont typeface="Arial" pitchFamily="34" charset="0"/>
              <a:buChar char="•"/>
              <a:defRPr sz="2400" b="0">
                <a:solidFill>
                  <a:schemeClr val="tx1"/>
                </a:solidFill>
                <a:latin typeface="+mj-lt"/>
                <a:cs typeface="Arial" pitchFamily="34" charset="0"/>
              </a:defRPr>
            </a:lvl1pPr>
            <a:lvl2pPr>
              <a:lnSpc>
                <a:spcPct val="90000"/>
              </a:lnSpc>
              <a:spcBef>
                <a:spcPts val="400"/>
              </a:spcBef>
              <a:spcAft>
                <a:spcPts val="800"/>
              </a:spcAft>
              <a:buClr>
                <a:srgbClr val="123C91"/>
              </a:buClr>
              <a:defRPr sz="2000" b="0">
                <a:solidFill>
                  <a:schemeClr val="tx1"/>
                </a:solidFill>
                <a:latin typeface="+mj-lt"/>
                <a:cs typeface="Arial" pitchFamily="34" charset="0"/>
              </a:defRPr>
            </a:lvl2pPr>
            <a:lvl3pPr marL="747713" indent="-209550">
              <a:lnSpc>
                <a:spcPct val="90000"/>
              </a:lnSpc>
              <a:spcBef>
                <a:spcPts val="400"/>
              </a:spcBef>
              <a:spcAft>
                <a:spcPts val="800"/>
              </a:spcAft>
              <a:buClr>
                <a:srgbClr val="123C91"/>
              </a:buClr>
              <a:defRPr sz="18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cxnSp>
        <p:nvCxnSpPr>
          <p:cNvPr id="5" name="Straight Connector 4"/>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534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0" y="0"/>
            <a:ext cx="9144000" cy="6864865"/>
          </a:xfrm>
          <a:prstGeom prst="rect">
            <a:avLst/>
          </a:prstGeom>
          <a:effectLst/>
        </p:spPr>
      </p:pic>
      <p:sp>
        <p:nvSpPr>
          <p:cNvPr id="4" name="Rectangle 2"/>
          <p:cNvSpPr>
            <a:spLocks noChangeArrowheads="1"/>
          </p:cNvSpPr>
          <p:nvPr/>
        </p:nvSpPr>
        <p:spPr bwMode="auto">
          <a:xfrm>
            <a:off x="6142038" y="6488113"/>
            <a:ext cx="2540000" cy="211137"/>
          </a:xfrm>
          <a:prstGeom prst="rect">
            <a:avLst/>
          </a:prstGeom>
          <a:noFill/>
          <a:ln w="12700">
            <a:noFill/>
            <a:miter lim="800000"/>
            <a:headEnd/>
            <a:tailEnd/>
          </a:ln>
          <a:effectLst/>
        </p:spPr>
        <p:txBody>
          <a:bodyPr lIns="88900" tIns="44450" rIns="88900" bIns="44450">
            <a:spAutoFit/>
          </a:bodyPr>
          <a:lstStyle/>
          <a:p>
            <a:pPr algn="r" defTabSz="887413" eaLnBrk="0" fontAlgn="base" hangingPunct="0">
              <a:spcBef>
                <a:spcPct val="50000"/>
              </a:spcBef>
              <a:spcAft>
                <a:spcPct val="0"/>
              </a:spcAft>
            </a:pPr>
            <a:fld id="{A5A69379-469C-4B05-81AE-5148177D057E}" type="slidenum">
              <a:rPr lang="en-US" sz="800" b="1">
                <a:solidFill>
                  <a:srgbClr val="FFFFFF"/>
                </a:solidFill>
                <a:ea typeface="ＭＳ Ｐゴシック" pitchFamily="-112" charset="-128"/>
              </a:rPr>
              <a:pPr algn="r" defTabSz="887413" eaLnBrk="0" fontAlgn="base" hangingPunct="0">
                <a:spcBef>
                  <a:spcPct val="50000"/>
                </a:spcBef>
                <a:spcAft>
                  <a:spcPct val="0"/>
                </a:spcAft>
              </a:pPr>
              <a:t>‹#›</a:t>
            </a:fld>
            <a:endParaRPr lang="en-US" sz="800" b="1" dirty="0">
              <a:solidFill>
                <a:srgbClr val="FFFFFF"/>
              </a:solidFill>
              <a:ea typeface="ＭＳ Ｐゴシック" pitchFamily="-112" charset="-128"/>
            </a:endParaRPr>
          </a:p>
        </p:txBody>
      </p:sp>
      <p:sp>
        <p:nvSpPr>
          <p:cNvPr id="7172" name="Rectangle 4"/>
          <p:cNvSpPr>
            <a:spLocks noGrp="1" noChangeArrowheads="1"/>
          </p:cNvSpPr>
          <p:nvPr>
            <p:ph type="ctrTitle"/>
          </p:nvPr>
        </p:nvSpPr>
        <p:spPr>
          <a:xfrm>
            <a:off x="461963" y="1752600"/>
            <a:ext cx="8234565" cy="1143000"/>
          </a:xfrm>
        </p:spPr>
        <p:txBody>
          <a:bodyPr anchor="ctr"/>
          <a:lstStyle>
            <a:lvl1pPr algn="ctr" defTabSz="877888">
              <a:defRPr sz="4400">
                <a:solidFill>
                  <a:schemeClr val="tx2"/>
                </a:solidFill>
                <a:effectLst/>
              </a:defRPr>
            </a:lvl1pPr>
          </a:lstStyle>
          <a:p>
            <a:r>
              <a:rPr lang="en-US" dirty="0"/>
              <a:t>Click to edit Master title style</a:t>
            </a:r>
          </a:p>
        </p:txBody>
      </p:sp>
      <p:sp>
        <p:nvSpPr>
          <p:cNvPr id="7173" name="Rectangle 5"/>
          <p:cNvSpPr>
            <a:spLocks noGrp="1" noChangeArrowheads="1"/>
          </p:cNvSpPr>
          <p:nvPr>
            <p:ph type="subTitle" idx="1"/>
          </p:nvPr>
        </p:nvSpPr>
        <p:spPr>
          <a:xfrm>
            <a:off x="552366" y="3186548"/>
            <a:ext cx="8039268" cy="492443"/>
          </a:xfrm>
        </p:spPr>
        <p:txBody>
          <a:bodyPr anchor="ctr" anchorCtr="0"/>
          <a:lstStyle>
            <a:lvl1pPr marL="0" indent="0" algn="ctr">
              <a:spcBef>
                <a:spcPts val="0"/>
              </a:spcBef>
              <a:buFontTx/>
              <a:buNone/>
              <a:defRPr sz="3200">
                <a:solidFill>
                  <a:schemeClr val="tx2"/>
                </a:solidFill>
                <a:effectLst/>
              </a:defRPr>
            </a:lvl1pPr>
          </a:lstStyle>
          <a:p>
            <a:r>
              <a:rPr lang="en-US" dirty="0"/>
              <a:t>Click to edit Master subtitle style</a:t>
            </a:r>
          </a:p>
        </p:txBody>
      </p:sp>
      <p:sp>
        <p:nvSpPr>
          <p:cNvPr id="22" name="Text Placeholder 21"/>
          <p:cNvSpPr>
            <a:spLocks noGrp="1"/>
          </p:cNvSpPr>
          <p:nvPr>
            <p:ph type="body" sz="quarter" idx="10"/>
          </p:nvPr>
        </p:nvSpPr>
        <p:spPr>
          <a:xfrm>
            <a:off x="5052775" y="5370967"/>
            <a:ext cx="3792538" cy="276999"/>
          </a:xfrm>
        </p:spPr>
        <p:txBody>
          <a:bodyPr/>
          <a:lstStyle>
            <a:lvl1pPr marL="0" indent="0">
              <a:buNone/>
              <a:defRPr sz="18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3" name="Text Placeholder 21"/>
          <p:cNvSpPr>
            <a:spLocks noGrp="1"/>
          </p:cNvSpPr>
          <p:nvPr>
            <p:ph type="body" sz="quarter" idx="11"/>
          </p:nvPr>
        </p:nvSpPr>
        <p:spPr>
          <a:xfrm>
            <a:off x="5052775" y="5652182"/>
            <a:ext cx="3792538" cy="246221"/>
          </a:xfrm>
        </p:spPr>
        <p:txBody>
          <a:bodyPr/>
          <a:lstStyle>
            <a:lvl1pPr marL="0" indent="0">
              <a:buNone/>
              <a:defRPr sz="16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4" name="Text Placeholder 21"/>
          <p:cNvSpPr>
            <a:spLocks noGrp="1"/>
          </p:cNvSpPr>
          <p:nvPr>
            <p:ph type="body" sz="quarter" idx="12"/>
          </p:nvPr>
        </p:nvSpPr>
        <p:spPr>
          <a:xfrm>
            <a:off x="2863194" y="3992110"/>
            <a:ext cx="3420788" cy="738664"/>
          </a:xfrm>
        </p:spPr>
        <p:txBody>
          <a:bodyPr>
            <a:spAutoFit/>
          </a:bodyPr>
          <a:lstStyle>
            <a:lvl1pPr marL="0" indent="0" algn="ctr">
              <a:spcBef>
                <a:spcPts val="0"/>
              </a:spcBef>
              <a:buNone/>
              <a:defRPr sz="24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10" name="Rectangle 9"/>
          <p:cNvSpPr>
            <a:spLocks noChangeArrowheads="1"/>
          </p:cNvSpPr>
          <p:nvPr userDrawn="1"/>
        </p:nvSpPr>
        <p:spPr bwMode="auto">
          <a:xfrm>
            <a:off x="2418784" y="6643688"/>
            <a:ext cx="4176144" cy="215444"/>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800" dirty="0">
                <a:solidFill>
                  <a:srgbClr val="FFFFFF"/>
                </a:solidFill>
                <a:ea typeface="ＭＳ Ｐゴシック" pitchFamily="-112" charset="-128"/>
              </a:rPr>
              <a:t>COPYRIGHT 2014 LOCKHEED MARTIN CORPORATION – ALL RIGHTS RESERVED</a:t>
            </a:r>
          </a:p>
        </p:txBody>
      </p:sp>
    </p:spTree>
    <p:extLst>
      <p:ext uri="{BB962C8B-B14F-4D97-AF65-F5344CB8AC3E}">
        <p14:creationId xmlns:p14="http://schemas.microsoft.com/office/powerpoint/2010/main" val="295388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8" name="Picture 2" descr="C:\Users\nichopk\Desktop\FG14-0168 Cover_Cyber.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97" y="0"/>
            <a:ext cx="914656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6142038" y="6488113"/>
            <a:ext cx="2540000" cy="211137"/>
          </a:xfrm>
          <a:prstGeom prst="rect">
            <a:avLst/>
          </a:prstGeom>
          <a:noFill/>
          <a:ln w="12700">
            <a:noFill/>
            <a:miter lim="800000"/>
            <a:headEnd/>
            <a:tailEnd/>
          </a:ln>
          <a:effectLst/>
        </p:spPr>
        <p:txBody>
          <a:bodyPr lIns="88900" tIns="44450" rIns="88900" bIns="44450">
            <a:spAutoFit/>
          </a:bodyPr>
          <a:lstStyle/>
          <a:p>
            <a:pPr algn="r" defTabSz="887413" eaLnBrk="0" fontAlgn="base" hangingPunct="0">
              <a:spcBef>
                <a:spcPct val="50000"/>
              </a:spcBef>
              <a:spcAft>
                <a:spcPct val="0"/>
              </a:spcAft>
            </a:pPr>
            <a:fld id="{A5A69379-469C-4B05-81AE-5148177D057E}" type="slidenum">
              <a:rPr lang="en-US" sz="800" b="1">
                <a:solidFill>
                  <a:srgbClr val="FFFFFF"/>
                </a:solidFill>
                <a:ea typeface="ＭＳ Ｐゴシック" pitchFamily="-112" charset="-128"/>
              </a:rPr>
              <a:pPr algn="r" defTabSz="887413" eaLnBrk="0" fontAlgn="base" hangingPunct="0">
                <a:spcBef>
                  <a:spcPct val="50000"/>
                </a:spcBef>
                <a:spcAft>
                  <a:spcPct val="0"/>
                </a:spcAft>
              </a:pPr>
              <a:t>‹#›</a:t>
            </a:fld>
            <a:endParaRPr lang="en-US" sz="800" b="1" dirty="0">
              <a:solidFill>
                <a:srgbClr val="FFFFFF"/>
              </a:solidFill>
              <a:ea typeface="ＭＳ Ｐゴシック" pitchFamily="-112" charset="-128"/>
            </a:endParaRPr>
          </a:p>
        </p:txBody>
      </p:sp>
      <p:sp>
        <p:nvSpPr>
          <p:cNvPr id="7172" name="Rectangle 4"/>
          <p:cNvSpPr>
            <a:spLocks noGrp="1" noChangeArrowheads="1"/>
          </p:cNvSpPr>
          <p:nvPr>
            <p:ph type="ctrTitle"/>
          </p:nvPr>
        </p:nvSpPr>
        <p:spPr>
          <a:xfrm>
            <a:off x="461963" y="1752600"/>
            <a:ext cx="8234565" cy="1143000"/>
          </a:xfrm>
        </p:spPr>
        <p:txBody>
          <a:bodyPr anchor="ctr"/>
          <a:lstStyle>
            <a:lvl1pPr algn="ctr" defTabSz="877888">
              <a:defRPr sz="4400">
                <a:solidFill>
                  <a:schemeClr val="tx2"/>
                </a:solidFill>
                <a:effectLst/>
              </a:defRPr>
            </a:lvl1pPr>
          </a:lstStyle>
          <a:p>
            <a:r>
              <a:rPr lang="en-US" dirty="0"/>
              <a:t>Click to edit Master title style</a:t>
            </a:r>
          </a:p>
        </p:txBody>
      </p:sp>
      <p:sp>
        <p:nvSpPr>
          <p:cNvPr id="7173" name="Rectangle 5"/>
          <p:cNvSpPr>
            <a:spLocks noGrp="1" noChangeArrowheads="1"/>
          </p:cNvSpPr>
          <p:nvPr>
            <p:ph type="subTitle" idx="1"/>
          </p:nvPr>
        </p:nvSpPr>
        <p:spPr>
          <a:xfrm>
            <a:off x="552366" y="3186548"/>
            <a:ext cx="8039268" cy="492443"/>
          </a:xfrm>
        </p:spPr>
        <p:txBody>
          <a:bodyPr anchor="ctr" anchorCtr="0"/>
          <a:lstStyle>
            <a:lvl1pPr marL="0" indent="0" algn="ctr">
              <a:spcBef>
                <a:spcPts val="0"/>
              </a:spcBef>
              <a:buFontTx/>
              <a:buNone/>
              <a:defRPr sz="3200">
                <a:solidFill>
                  <a:schemeClr val="tx2"/>
                </a:solidFill>
                <a:effectLst/>
              </a:defRPr>
            </a:lvl1pPr>
          </a:lstStyle>
          <a:p>
            <a:r>
              <a:rPr lang="en-US" dirty="0"/>
              <a:t>Click to edit Master subtitle style</a:t>
            </a:r>
          </a:p>
        </p:txBody>
      </p:sp>
      <p:sp>
        <p:nvSpPr>
          <p:cNvPr id="22" name="Text Placeholder 21"/>
          <p:cNvSpPr>
            <a:spLocks noGrp="1"/>
          </p:cNvSpPr>
          <p:nvPr>
            <p:ph type="body" sz="quarter" idx="10"/>
          </p:nvPr>
        </p:nvSpPr>
        <p:spPr>
          <a:xfrm>
            <a:off x="5052775" y="5370967"/>
            <a:ext cx="3792538" cy="276999"/>
          </a:xfrm>
        </p:spPr>
        <p:txBody>
          <a:bodyPr/>
          <a:lstStyle>
            <a:lvl1pPr marL="0" indent="0">
              <a:buNone/>
              <a:defRPr sz="18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3" name="Text Placeholder 21"/>
          <p:cNvSpPr>
            <a:spLocks noGrp="1"/>
          </p:cNvSpPr>
          <p:nvPr>
            <p:ph type="body" sz="quarter" idx="11"/>
          </p:nvPr>
        </p:nvSpPr>
        <p:spPr>
          <a:xfrm>
            <a:off x="5052775" y="5652182"/>
            <a:ext cx="3792538" cy="246221"/>
          </a:xfrm>
        </p:spPr>
        <p:txBody>
          <a:bodyPr/>
          <a:lstStyle>
            <a:lvl1pPr marL="0" indent="0">
              <a:buNone/>
              <a:defRPr sz="16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4" name="Text Placeholder 21"/>
          <p:cNvSpPr>
            <a:spLocks noGrp="1"/>
          </p:cNvSpPr>
          <p:nvPr>
            <p:ph type="body" sz="quarter" idx="12"/>
          </p:nvPr>
        </p:nvSpPr>
        <p:spPr>
          <a:xfrm>
            <a:off x="2863194" y="3992110"/>
            <a:ext cx="3420788" cy="738664"/>
          </a:xfrm>
        </p:spPr>
        <p:txBody>
          <a:bodyPr>
            <a:spAutoFit/>
          </a:bodyPr>
          <a:lstStyle>
            <a:lvl1pPr marL="0" indent="0" algn="ctr">
              <a:spcBef>
                <a:spcPts val="0"/>
              </a:spcBef>
              <a:buNone/>
              <a:defRPr sz="2400">
                <a:solidFill>
                  <a:schemeClr val="tx2"/>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10" name="Rectangle 9"/>
          <p:cNvSpPr>
            <a:spLocks noChangeArrowheads="1"/>
          </p:cNvSpPr>
          <p:nvPr userDrawn="1"/>
        </p:nvSpPr>
        <p:spPr bwMode="auto">
          <a:xfrm>
            <a:off x="2418784" y="6643688"/>
            <a:ext cx="4176144" cy="215444"/>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800" dirty="0">
                <a:solidFill>
                  <a:srgbClr val="FFFFFF"/>
                </a:solidFill>
                <a:ea typeface="ＭＳ Ｐゴシック" pitchFamily="-112" charset="-128"/>
              </a:rPr>
              <a:t>COPYRIGHT 2014 LOCKHEED MARTIN CORPORATION – ALL RIGHTS RESERVED</a:t>
            </a:r>
          </a:p>
        </p:txBody>
      </p:sp>
    </p:spTree>
    <p:extLst>
      <p:ext uri="{BB962C8B-B14F-4D97-AF65-F5344CB8AC3E}">
        <p14:creationId xmlns:p14="http://schemas.microsoft.com/office/powerpoint/2010/main" val="2861164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7" name="Picture 2" descr="P:\Executive Presentations\Exec Visits\Pictures\Skunk\Better Res\Skunk w-skunk works icon.gif"/>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651441" y="423338"/>
            <a:ext cx="2557967" cy="15347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6142038" y="6488113"/>
            <a:ext cx="2540000" cy="211137"/>
          </a:xfrm>
          <a:prstGeom prst="rect">
            <a:avLst/>
          </a:prstGeom>
          <a:noFill/>
          <a:ln w="12700">
            <a:noFill/>
            <a:miter lim="800000"/>
            <a:headEnd/>
            <a:tailEnd/>
          </a:ln>
          <a:effectLst/>
        </p:spPr>
        <p:txBody>
          <a:bodyPr lIns="88900" tIns="44450" rIns="88900" bIns="44450">
            <a:spAutoFit/>
          </a:bodyPr>
          <a:lstStyle/>
          <a:p>
            <a:pPr algn="r" defTabSz="887413" eaLnBrk="0" fontAlgn="base" hangingPunct="0">
              <a:spcBef>
                <a:spcPct val="50000"/>
              </a:spcBef>
              <a:spcAft>
                <a:spcPct val="0"/>
              </a:spcAft>
            </a:pPr>
            <a:fld id="{A5A69379-469C-4B05-81AE-5148177D057E}" type="slidenum">
              <a:rPr lang="en-US" sz="800" b="1">
                <a:solidFill>
                  <a:srgbClr val="000000"/>
                </a:solidFill>
                <a:ea typeface="ＭＳ Ｐゴシック" pitchFamily="-112" charset="-128"/>
              </a:rPr>
              <a:pPr algn="r" defTabSz="887413" eaLnBrk="0" fontAlgn="base" hangingPunct="0">
                <a:spcBef>
                  <a:spcPct val="50000"/>
                </a:spcBef>
                <a:spcAft>
                  <a:spcPct val="0"/>
                </a:spcAft>
              </a:pPr>
              <a:t>‹#›</a:t>
            </a:fld>
            <a:endParaRPr lang="en-US" sz="800" b="1" dirty="0">
              <a:solidFill>
                <a:srgbClr val="000000"/>
              </a:solidFill>
              <a:ea typeface="ＭＳ Ｐゴシック" pitchFamily="-112" charset="-128"/>
            </a:endParaRPr>
          </a:p>
        </p:txBody>
      </p:sp>
      <p:sp>
        <p:nvSpPr>
          <p:cNvPr id="7172" name="Rectangle 4"/>
          <p:cNvSpPr>
            <a:spLocks noGrp="1" noChangeArrowheads="1"/>
          </p:cNvSpPr>
          <p:nvPr>
            <p:ph type="ctrTitle"/>
          </p:nvPr>
        </p:nvSpPr>
        <p:spPr>
          <a:xfrm>
            <a:off x="461963" y="1752600"/>
            <a:ext cx="8234565" cy="1143000"/>
          </a:xfrm>
        </p:spPr>
        <p:txBody>
          <a:bodyPr anchor="ctr"/>
          <a:lstStyle>
            <a:lvl1pPr algn="ctr" defTabSz="877888">
              <a:defRPr sz="4400">
                <a:solidFill>
                  <a:schemeClr val="tx1"/>
                </a:solidFill>
                <a:effectLst/>
              </a:defRPr>
            </a:lvl1pPr>
          </a:lstStyle>
          <a:p>
            <a:r>
              <a:rPr lang="en-US" dirty="0"/>
              <a:t>Click to edit Master title style</a:t>
            </a:r>
          </a:p>
        </p:txBody>
      </p:sp>
      <p:sp>
        <p:nvSpPr>
          <p:cNvPr id="7173" name="Rectangle 5"/>
          <p:cNvSpPr>
            <a:spLocks noGrp="1" noChangeArrowheads="1"/>
          </p:cNvSpPr>
          <p:nvPr>
            <p:ph type="subTitle" idx="1"/>
          </p:nvPr>
        </p:nvSpPr>
        <p:spPr>
          <a:xfrm>
            <a:off x="552366" y="3186548"/>
            <a:ext cx="8039268" cy="492443"/>
          </a:xfrm>
        </p:spPr>
        <p:txBody>
          <a:bodyPr anchor="ctr" anchorCtr="0"/>
          <a:lstStyle>
            <a:lvl1pPr marL="0" indent="0" algn="ctr">
              <a:spcBef>
                <a:spcPts val="0"/>
              </a:spcBef>
              <a:buFontTx/>
              <a:buNone/>
              <a:defRPr sz="3200">
                <a:solidFill>
                  <a:schemeClr val="tx1"/>
                </a:solidFill>
                <a:effectLst/>
              </a:defRPr>
            </a:lvl1pPr>
          </a:lstStyle>
          <a:p>
            <a:r>
              <a:rPr lang="en-US" dirty="0"/>
              <a:t>Click to edit Master subtitle style</a:t>
            </a:r>
          </a:p>
        </p:txBody>
      </p:sp>
      <p:grpSp>
        <p:nvGrpSpPr>
          <p:cNvPr id="2" name="Group 5"/>
          <p:cNvGrpSpPr>
            <a:grpSpLocks/>
          </p:cNvGrpSpPr>
          <p:nvPr userDrawn="1"/>
        </p:nvGrpSpPr>
        <p:grpSpPr bwMode="auto">
          <a:xfrm>
            <a:off x="193830" y="5221583"/>
            <a:ext cx="3671887" cy="596900"/>
            <a:chOff x="299" y="3352"/>
            <a:chExt cx="2313" cy="376"/>
          </a:xfrm>
          <a:solidFill>
            <a:schemeClr val="bg1"/>
          </a:solidFill>
        </p:grpSpPr>
        <p:sp>
          <p:nvSpPr>
            <p:cNvPr id="6" name="Freeform 6"/>
            <p:cNvSpPr>
              <a:spLocks/>
            </p:cNvSpPr>
            <p:nvPr/>
          </p:nvSpPr>
          <p:spPr bwMode="black">
            <a:xfrm>
              <a:off x="1668" y="3352"/>
              <a:ext cx="944" cy="376"/>
            </a:xfrm>
            <a:custGeom>
              <a:avLst/>
              <a:gdLst/>
              <a:ahLst/>
              <a:cxnLst>
                <a:cxn ang="0">
                  <a:pos x="943" y="147"/>
                </a:cxn>
                <a:cxn ang="0">
                  <a:pos x="775" y="147"/>
                </a:cxn>
                <a:cxn ang="0">
                  <a:pos x="816" y="0"/>
                </a:cxn>
                <a:cxn ang="0">
                  <a:pos x="672" y="147"/>
                </a:cxn>
                <a:cxn ang="0">
                  <a:pos x="3" y="147"/>
                </a:cxn>
                <a:cxn ang="0">
                  <a:pos x="0" y="148"/>
                </a:cxn>
                <a:cxn ang="0">
                  <a:pos x="3" y="149"/>
                </a:cxn>
                <a:cxn ang="0">
                  <a:pos x="106" y="151"/>
                </a:cxn>
                <a:cxn ang="0">
                  <a:pos x="332" y="153"/>
                </a:cxn>
                <a:cxn ang="0">
                  <a:pos x="660" y="159"/>
                </a:cxn>
                <a:cxn ang="0">
                  <a:pos x="600" y="221"/>
                </a:cxn>
                <a:cxn ang="0">
                  <a:pos x="578" y="245"/>
                </a:cxn>
                <a:cxn ang="0">
                  <a:pos x="580" y="245"/>
                </a:cxn>
                <a:cxn ang="0">
                  <a:pos x="606" y="221"/>
                </a:cxn>
                <a:cxn ang="0">
                  <a:pos x="673" y="160"/>
                </a:cxn>
                <a:cxn ang="0">
                  <a:pos x="756" y="160"/>
                </a:cxn>
                <a:cxn ang="0">
                  <a:pos x="748" y="195"/>
                </a:cxn>
                <a:cxn ang="0">
                  <a:pos x="740" y="230"/>
                </a:cxn>
                <a:cxn ang="0">
                  <a:pos x="567" y="318"/>
                </a:cxn>
                <a:cxn ang="0">
                  <a:pos x="471" y="368"/>
                </a:cxn>
                <a:cxn ang="0">
                  <a:pos x="472" y="369"/>
                </a:cxn>
                <a:cxn ang="0">
                  <a:pos x="563" y="326"/>
                </a:cxn>
                <a:cxn ang="0">
                  <a:pos x="738" y="241"/>
                </a:cxn>
                <a:cxn ang="0">
                  <a:pos x="716" y="336"/>
                </a:cxn>
                <a:cxn ang="0">
                  <a:pos x="708" y="373"/>
                </a:cxn>
                <a:cxn ang="0">
                  <a:pos x="708" y="375"/>
                </a:cxn>
                <a:cxn ang="0">
                  <a:pos x="710" y="374"/>
                </a:cxn>
                <a:cxn ang="0">
                  <a:pos x="721" y="335"/>
                </a:cxn>
                <a:cxn ang="0">
                  <a:pos x="748" y="236"/>
                </a:cxn>
                <a:cxn ang="0">
                  <a:pos x="820" y="203"/>
                </a:cxn>
                <a:cxn ang="0">
                  <a:pos x="883" y="173"/>
                </a:cxn>
                <a:cxn ang="0">
                  <a:pos x="943" y="147"/>
                </a:cxn>
                <a:cxn ang="0">
                  <a:pos x="688" y="147"/>
                </a:cxn>
                <a:cxn ang="0">
                  <a:pos x="752" y="87"/>
                </a:cxn>
                <a:cxn ang="0">
                  <a:pos x="779" y="61"/>
                </a:cxn>
                <a:cxn ang="0">
                  <a:pos x="759" y="147"/>
                </a:cxn>
                <a:cxn ang="0">
                  <a:pos x="688" y="147"/>
                </a:cxn>
                <a:cxn ang="0">
                  <a:pos x="943" y="147"/>
                </a:cxn>
                <a:cxn ang="0">
                  <a:pos x="770" y="161"/>
                </a:cxn>
                <a:cxn ang="0">
                  <a:pos x="871" y="163"/>
                </a:cxn>
                <a:cxn ang="0">
                  <a:pos x="837" y="181"/>
                </a:cxn>
                <a:cxn ang="0">
                  <a:pos x="752" y="224"/>
                </a:cxn>
                <a:cxn ang="0">
                  <a:pos x="770" y="161"/>
                </a:cxn>
                <a:cxn ang="0">
                  <a:pos x="943" y="147"/>
                </a:cxn>
              </a:cxnLst>
              <a:rect l="0" t="0" r="r" b="b"/>
              <a:pathLst>
                <a:path w="944" h="376">
                  <a:moveTo>
                    <a:pt x="943" y="147"/>
                  </a:moveTo>
                  <a:lnTo>
                    <a:pt x="775" y="147"/>
                  </a:lnTo>
                  <a:lnTo>
                    <a:pt x="816" y="0"/>
                  </a:lnTo>
                  <a:lnTo>
                    <a:pt x="672" y="147"/>
                  </a:lnTo>
                  <a:lnTo>
                    <a:pt x="3" y="147"/>
                  </a:lnTo>
                  <a:lnTo>
                    <a:pt x="0" y="148"/>
                  </a:lnTo>
                  <a:lnTo>
                    <a:pt x="3" y="149"/>
                  </a:lnTo>
                  <a:lnTo>
                    <a:pt x="106" y="151"/>
                  </a:lnTo>
                  <a:lnTo>
                    <a:pt x="332" y="153"/>
                  </a:lnTo>
                  <a:lnTo>
                    <a:pt x="660" y="159"/>
                  </a:lnTo>
                  <a:lnTo>
                    <a:pt x="600" y="221"/>
                  </a:lnTo>
                  <a:lnTo>
                    <a:pt x="578" y="245"/>
                  </a:lnTo>
                  <a:lnTo>
                    <a:pt x="580" y="245"/>
                  </a:lnTo>
                  <a:lnTo>
                    <a:pt x="606" y="221"/>
                  </a:lnTo>
                  <a:lnTo>
                    <a:pt x="673" y="160"/>
                  </a:lnTo>
                  <a:lnTo>
                    <a:pt x="756" y="160"/>
                  </a:lnTo>
                  <a:lnTo>
                    <a:pt x="748" y="195"/>
                  </a:lnTo>
                  <a:lnTo>
                    <a:pt x="740" y="230"/>
                  </a:lnTo>
                  <a:lnTo>
                    <a:pt x="567" y="318"/>
                  </a:lnTo>
                  <a:lnTo>
                    <a:pt x="471" y="368"/>
                  </a:lnTo>
                  <a:lnTo>
                    <a:pt x="472" y="369"/>
                  </a:lnTo>
                  <a:lnTo>
                    <a:pt x="563" y="326"/>
                  </a:lnTo>
                  <a:lnTo>
                    <a:pt x="738" y="241"/>
                  </a:lnTo>
                  <a:lnTo>
                    <a:pt x="716" y="336"/>
                  </a:lnTo>
                  <a:lnTo>
                    <a:pt x="708" y="373"/>
                  </a:lnTo>
                  <a:lnTo>
                    <a:pt x="708" y="375"/>
                  </a:lnTo>
                  <a:lnTo>
                    <a:pt x="710" y="374"/>
                  </a:lnTo>
                  <a:lnTo>
                    <a:pt x="721" y="335"/>
                  </a:lnTo>
                  <a:lnTo>
                    <a:pt x="748" y="236"/>
                  </a:lnTo>
                  <a:lnTo>
                    <a:pt x="820" y="203"/>
                  </a:lnTo>
                  <a:lnTo>
                    <a:pt x="883" y="173"/>
                  </a:lnTo>
                  <a:lnTo>
                    <a:pt x="943" y="147"/>
                  </a:lnTo>
                  <a:lnTo>
                    <a:pt x="688" y="147"/>
                  </a:lnTo>
                  <a:lnTo>
                    <a:pt x="752" y="87"/>
                  </a:lnTo>
                  <a:lnTo>
                    <a:pt x="779" y="61"/>
                  </a:lnTo>
                  <a:lnTo>
                    <a:pt x="759" y="147"/>
                  </a:lnTo>
                  <a:lnTo>
                    <a:pt x="688" y="147"/>
                  </a:lnTo>
                  <a:lnTo>
                    <a:pt x="943" y="147"/>
                  </a:lnTo>
                  <a:lnTo>
                    <a:pt x="770" y="161"/>
                  </a:lnTo>
                  <a:lnTo>
                    <a:pt x="871" y="163"/>
                  </a:lnTo>
                  <a:lnTo>
                    <a:pt x="837" y="181"/>
                  </a:lnTo>
                  <a:lnTo>
                    <a:pt x="752" y="224"/>
                  </a:lnTo>
                  <a:lnTo>
                    <a:pt x="770" y="161"/>
                  </a:lnTo>
                  <a:lnTo>
                    <a:pt x="943" y="147"/>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7" name="Freeform 7"/>
            <p:cNvSpPr>
              <a:spLocks/>
            </p:cNvSpPr>
            <p:nvPr/>
          </p:nvSpPr>
          <p:spPr bwMode="black">
            <a:xfrm>
              <a:off x="299" y="3549"/>
              <a:ext cx="56" cy="68"/>
            </a:xfrm>
            <a:custGeom>
              <a:avLst/>
              <a:gdLst/>
              <a:ahLst/>
              <a:cxnLst>
                <a:cxn ang="0">
                  <a:pos x="14" y="0"/>
                </a:cxn>
                <a:cxn ang="0">
                  <a:pos x="40" y="0"/>
                </a:cxn>
                <a:cxn ang="0">
                  <a:pos x="30" y="49"/>
                </a:cxn>
                <a:cxn ang="0">
                  <a:pos x="55" y="49"/>
                </a:cxn>
                <a:cxn ang="0">
                  <a:pos x="50" y="67"/>
                </a:cxn>
                <a:cxn ang="0">
                  <a:pos x="0" y="67"/>
                </a:cxn>
                <a:cxn ang="0">
                  <a:pos x="14" y="0"/>
                </a:cxn>
              </a:cxnLst>
              <a:rect l="0" t="0" r="r" b="b"/>
              <a:pathLst>
                <a:path w="56" h="68">
                  <a:moveTo>
                    <a:pt x="14" y="0"/>
                  </a:moveTo>
                  <a:lnTo>
                    <a:pt x="40" y="0"/>
                  </a:lnTo>
                  <a:lnTo>
                    <a:pt x="30" y="49"/>
                  </a:lnTo>
                  <a:lnTo>
                    <a:pt x="55" y="49"/>
                  </a:lnTo>
                  <a:lnTo>
                    <a:pt x="50"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8" name="Freeform 8"/>
            <p:cNvSpPr>
              <a:spLocks/>
            </p:cNvSpPr>
            <p:nvPr/>
          </p:nvSpPr>
          <p:spPr bwMode="black">
            <a:xfrm>
              <a:off x="415" y="3547"/>
              <a:ext cx="74" cy="72"/>
            </a:xfrm>
            <a:custGeom>
              <a:avLst/>
              <a:gdLst/>
              <a:ahLst/>
              <a:cxnLst>
                <a:cxn ang="0">
                  <a:pos x="44" y="0"/>
                </a:cxn>
                <a:cxn ang="0">
                  <a:pos x="59" y="3"/>
                </a:cxn>
                <a:cxn ang="0">
                  <a:pos x="69" y="10"/>
                </a:cxn>
                <a:cxn ang="0">
                  <a:pos x="73" y="21"/>
                </a:cxn>
                <a:cxn ang="0">
                  <a:pos x="72" y="36"/>
                </a:cxn>
                <a:cxn ang="0">
                  <a:pos x="66" y="50"/>
                </a:cxn>
                <a:cxn ang="0">
                  <a:pos x="57" y="61"/>
                </a:cxn>
                <a:cxn ang="0">
                  <a:pos x="44" y="68"/>
                </a:cxn>
                <a:cxn ang="0">
                  <a:pos x="29" y="71"/>
                </a:cxn>
                <a:cxn ang="0">
                  <a:pos x="13" y="68"/>
                </a:cxn>
                <a:cxn ang="0">
                  <a:pos x="4" y="61"/>
                </a:cxn>
                <a:cxn ang="0">
                  <a:pos x="0" y="50"/>
                </a:cxn>
                <a:cxn ang="0">
                  <a:pos x="1" y="36"/>
                </a:cxn>
                <a:cxn ang="0">
                  <a:pos x="6" y="21"/>
                </a:cxn>
                <a:cxn ang="0">
                  <a:pos x="15" y="10"/>
                </a:cxn>
                <a:cxn ang="0">
                  <a:pos x="29" y="3"/>
                </a:cxn>
                <a:cxn ang="0">
                  <a:pos x="44" y="0"/>
                </a:cxn>
                <a:cxn ang="0">
                  <a:pos x="32" y="53"/>
                </a:cxn>
                <a:cxn ang="0">
                  <a:pos x="39" y="50"/>
                </a:cxn>
                <a:cxn ang="0">
                  <a:pos x="44" y="36"/>
                </a:cxn>
                <a:cxn ang="0">
                  <a:pos x="45" y="21"/>
                </a:cxn>
                <a:cxn ang="0">
                  <a:pos x="40" y="19"/>
                </a:cxn>
                <a:cxn ang="0">
                  <a:pos x="34" y="21"/>
                </a:cxn>
                <a:cxn ang="0">
                  <a:pos x="29" y="36"/>
                </a:cxn>
                <a:cxn ang="0">
                  <a:pos x="28" y="50"/>
                </a:cxn>
                <a:cxn ang="0">
                  <a:pos x="32" y="53"/>
                </a:cxn>
                <a:cxn ang="0">
                  <a:pos x="44" y="0"/>
                </a:cxn>
              </a:cxnLst>
              <a:rect l="0" t="0" r="r" b="b"/>
              <a:pathLst>
                <a:path w="74" h="72">
                  <a:moveTo>
                    <a:pt x="44" y="0"/>
                  </a:moveTo>
                  <a:lnTo>
                    <a:pt x="59" y="3"/>
                  </a:lnTo>
                  <a:lnTo>
                    <a:pt x="69" y="10"/>
                  </a:lnTo>
                  <a:lnTo>
                    <a:pt x="73" y="21"/>
                  </a:lnTo>
                  <a:lnTo>
                    <a:pt x="72" y="36"/>
                  </a:lnTo>
                  <a:lnTo>
                    <a:pt x="66" y="50"/>
                  </a:lnTo>
                  <a:lnTo>
                    <a:pt x="57" y="61"/>
                  </a:lnTo>
                  <a:lnTo>
                    <a:pt x="44" y="68"/>
                  </a:lnTo>
                  <a:lnTo>
                    <a:pt x="29" y="71"/>
                  </a:lnTo>
                  <a:lnTo>
                    <a:pt x="13" y="68"/>
                  </a:lnTo>
                  <a:lnTo>
                    <a:pt x="4" y="61"/>
                  </a:lnTo>
                  <a:lnTo>
                    <a:pt x="0" y="50"/>
                  </a:lnTo>
                  <a:lnTo>
                    <a:pt x="1" y="36"/>
                  </a:lnTo>
                  <a:lnTo>
                    <a:pt x="6" y="21"/>
                  </a:lnTo>
                  <a:lnTo>
                    <a:pt x="15" y="10"/>
                  </a:lnTo>
                  <a:lnTo>
                    <a:pt x="29" y="3"/>
                  </a:lnTo>
                  <a:lnTo>
                    <a:pt x="44" y="0"/>
                  </a:lnTo>
                  <a:lnTo>
                    <a:pt x="32" y="53"/>
                  </a:lnTo>
                  <a:lnTo>
                    <a:pt x="39" y="50"/>
                  </a:lnTo>
                  <a:lnTo>
                    <a:pt x="44" y="36"/>
                  </a:lnTo>
                  <a:lnTo>
                    <a:pt x="45" y="21"/>
                  </a:lnTo>
                  <a:lnTo>
                    <a:pt x="40" y="19"/>
                  </a:lnTo>
                  <a:lnTo>
                    <a:pt x="34" y="21"/>
                  </a:lnTo>
                  <a:lnTo>
                    <a:pt x="29" y="36"/>
                  </a:lnTo>
                  <a:lnTo>
                    <a:pt x="28" y="50"/>
                  </a:lnTo>
                  <a:lnTo>
                    <a:pt x="32" y="53"/>
                  </a:lnTo>
                  <a:lnTo>
                    <a:pt x="4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9" name="Freeform 9"/>
            <p:cNvSpPr>
              <a:spLocks/>
            </p:cNvSpPr>
            <p:nvPr/>
          </p:nvSpPr>
          <p:spPr bwMode="black">
            <a:xfrm>
              <a:off x="546" y="3547"/>
              <a:ext cx="72" cy="72"/>
            </a:xfrm>
            <a:custGeom>
              <a:avLst/>
              <a:gdLst/>
              <a:ahLst/>
              <a:cxnLst>
                <a:cxn ang="0">
                  <a:pos x="68" y="44"/>
                </a:cxn>
                <a:cxn ang="0">
                  <a:pos x="62" y="56"/>
                </a:cxn>
                <a:cxn ang="0">
                  <a:pos x="52" y="64"/>
                </a:cxn>
                <a:cxn ang="0">
                  <a:pos x="41" y="69"/>
                </a:cxn>
                <a:cxn ang="0">
                  <a:pos x="29" y="71"/>
                </a:cxn>
                <a:cxn ang="0">
                  <a:pos x="14" y="68"/>
                </a:cxn>
                <a:cxn ang="0">
                  <a:pos x="4" y="61"/>
                </a:cxn>
                <a:cxn ang="0">
                  <a:pos x="0" y="50"/>
                </a:cxn>
                <a:cxn ang="0">
                  <a:pos x="1" y="36"/>
                </a:cxn>
                <a:cxn ang="0">
                  <a:pos x="6" y="21"/>
                </a:cxn>
                <a:cxn ang="0">
                  <a:pos x="15" y="10"/>
                </a:cxn>
                <a:cxn ang="0">
                  <a:pos x="28" y="3"/>
                </a:cxn>
                <a:cxn ang="0">
                  <a:pos x="44" y="0"/>
                </a:cxn>
                <a:cxn ang="0">
                  <a:pos x="56" y="1"/>
                </a:cxn>
                <a:cxn ang="0">
                  <a:pos x="66" y="6"/>
                </a:cxn>
                <a:cxn ang="0">
                  <a:pos x="71" y="14"/>
                </a:cxn>
                <a:cxn ang="0">
                  <a:pos x="71" y="26"/>
                </a:cxn>
                <a:cxn ang="0">
                  <a:pos x="46" y="26"/>
                </a:cxn>
                <a:cxn ang="0">
                  <a:pos x="41" y="19"/>
                </a:cxn>
                <a:cxn ang="0">
                  <a:pos x="34" y="23"/>
                </a:cxn>
                <a:cxn ang="0">
                  <a:pos x="29" y="36"/>
                </a:cxn>
                <a:cxn ang="0">
                  <a:pos x="27" y="48"/>
                </a:cxn>
                <a:cxn ang="0">
                  <a:pos x="33" y="53"/>
                </a:cxn>
                <a:cxn ang="0">
                  <a:pos x="41" y="44"/>
                </a:cxn>
                <a:cxn ang="0">
                  <a:pos x="68" y="44"/>
                </a:cxn>
              </a:cxnLst>
              <a:rect l="0" t="0" r="r" b="b"/>
              <a:pathLst>
                <a:path w="72" h="72">
                  <a:moveTo>
                    <a:pt x="68" y="44"/>
                  </a:moveTo>
                  <a:lnTo>
                    <a:pt x="62" y="56"/>
                  </a:lnTo>
                  <a:lnTo>
                    <a:pt x="52" y="64"/>
                  </a:lnTo>
                  <a:lnTo>
                    <a:pt x="41" y="69"/>
                  </a:lnTo>
                  <a:lnTo>
                    <a:pt x="29" y="71"/>
                  </a:lnTo>
                  <a:lnTo>
                    <a:pt x="14" y="68"/>
                  </a:lnTo>
                  <a:lnTo>
                    <a:pt x="4" y="61"/>
                  </a:lnTo>
                  <a:lnTo>
                    <a:pt x="0" y="50"/>
                  </a:lnTo>
                  <a:lnTo>
                    <a:pt x="1" y="36"/>
                  </a:lnTo>
                  <a:lnTo>
                    <a:pt x="6" y="21"/>
                  </a:lnTo>
                  <a:lnTo>
                    <a:pt x="15" y="10"/>
                  </a:lnTo>
                  <a:lnTo>
                    <a:pt x="28" y="3"/>
                  </a:lnTo>
                  <a:lnTo>
                    <a:pt x="44" y="0"/>
                  </a:lnTo>
                  <a:lnTo>
                    <a:pt x="56" y="1"/>
                  </a:lnTo>
                  <a:lnTo>
                    <a:pt x="66" y="6"/>
                  </a:lnTo>
                  <a:lnTo>
                    <a:pt x="71" y="14"/>
                  </a:lnTo>
                  <a:lnTo>
                    <a:pt x="71" y="26"/>
                  </a:lnTo>
                  <a:lnTo>
                    <a:pt x="46" y="26"/>
                  </a:lnTo>
                  <a:lnTo>
                    <a:pt x="41" y="19"/>
                  </a:lnTo>
                  <a:lnTo>
                    <a:pt x="34" y="23"/>
                  </a:lnTo>
                  <a:lnTo>
                    <a:pt x="29" y="36"/>
                  </a:lnTo>
                  <a:lnTo>
                    <a:pt x="27" y="48"/>
                  </a:lnTo>
                  <a:lnTo>
                    <a:pt x="33" y="53"/>
                  </a:lnTo>
                  <a:lnTo>
                    <a:pt x="41" y="44"/>
                  </a:lnTo>
                  <a:lnTo>
                    <a:pt x="68" y="44"/>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0" name="Freeform 10"/>
            <p:cNvSpPr>
              <a:spLocks/>
            </p:cNvSpPr>
            <p:nvPr/>
          </p:nvSpPr>
          <p:spPr bwMode="black">
            <a:xfrm>
              <a:off x="680" y="3549"/>
              <a:ext cx="87" cy="68"/>
            </a:xfrm>
            <a:custGeom>
              <a:avLst/>
              <a:gdLst/>
              <a:ahLst/>
              <a:cxnLst>
                <a:cxn ang="0">
                  <a:pos x="15" y="0"/>
                </a:cxn>
                <a:cxn ang="0">
                  <a:pos x="42" y="0"/>
                </a:cxn>
                <a:cxn ang="0">
                  <a:pos x="35" y="28"/>
                </a:cxn>
                <a:cxn ang="0">
                  <a:pos x="56" y="0"/>
                </a:cxn>
                <a:cxn ang="0">
                  <a:pos x="86" y="0"/>
                </a:cxn>
                <a:cxn ang="0">
                  <a:pos x="60" y="32"/>
                </a:cxn>
                <a:cxn ang="0">
                  <a:pos x="73" y="67"/>
                </a:cxn>
                <a:cxn ang="0">
                  <a:pos x="44" y="67"/>
                </a:cxn>
                <a:cxn ang="0">
                  <a:pos x="34" y="37"/>
                </a:cxn>
                <a:cxn ang="0">
                  <a:pos x="27" y="67"/>
                </a:cxn>
                <a:cxn ang="0">
                  <a:pos x="0" y="67"/>
                </a:cxn>
                <a:cxn ang="0">
                  <a:pos x="15" y="0"/>
                </a:cxn>
              </a:cxnLst>
              <a:rect l="0" t="0" r="r" b="b"/>
              <a:pathLst>
                <a:path w="87" h="68">
                  <a:moveTo>
                    <a:pt x="15" y="0"/>
                  </a:moveTo>
                  <a:lnTo>
                    <a:pt x="42" y="0"/>
                  </a:lnTo>
                  <a:lnTo>
                    <a:pt x="35" y="28"/>
                  </a:lnTo>
                  <a:lnTo>
                    <a:pt x="56" y="0"/>
                  </a:lnTo>
                  <a:lnTo>
                    <a:pt x="86" y="0"/>
                  </a:lnTo>
                  <a:lnTo>
                    <a:pt x="60" y="32"/>
                  </a:lnTo>
                  <a:lnTo>
                    <a:pt x="73" y="67"/>
                  </a:lnTo>
                  <a:lnTo>
                    <a:pt x="44" y="67"/>
                  </a:lnTo>
                  <a:lnTo>
                    <a:pt x="34" y="37"/>
                  </a:lnTo>
                  <a:lnTo>
                    <a:pt x="27" y="67"/>
                  </a:lnTo>
                  <a:lnTo>
                    <a:pt x="0" y="67"/>
                  </a:lnTo>
                  <a:lnTo>
                    <a:pt x="15"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1" name="Freeform 11"/>
            <p:cNvSpPr>
              <a:spLocks/>
            </p:cNvSpPr>
            <p:nvPr/>
          </p:nvSpPr>
          <p:spPr bwMode="black">
            <a:xfrm>
              <a:off x="818" y="3549"/>
              <a:ext cx="82" cy="68"/>
            </a:xfrm>
            <a:custGeom>
              <a:avLst/>
              <a:gdLst/>
              <a:ahLst/>
              <a:cxnLst>
                <a:cxn ang="0">
                  <a:pos x="44" y="42"/>
                </a:cxn>
                <a:cxn ang="0">
                  <a:pos x="33" y="42"/>
                </a:cxn>
                <a:cxn ang="0">
                  <a:pos x="27" y="67"/>
                </a:cxn>
                <a:cxn ang="0">
                  <a:pos x="0" y="67"/>
                </a:cxn>
                <a:cxn ang="0">
                  <a:pos x="15" y="0"/>
                </a:cxn>
                <a:cxn ang="0">
                  <a:pos x="42" y="0"/>
                </a:cxn>
                <a:cxn ang="0">
                  <a:pos x="36" y="23"/>
                </a:cxn>
                <a:cxn ang="0">
                  <a:pos x="49" y="23"/>
                </a:cxn>
                <a:cxn ang="0">
                  <a:pos x="54" y="0"/>
                </a:cxn>
                <a:cxn ang="0">
                  <a:pos x="81" y="0"/>
                </a:cxn>
                <a:cxn ang="0">
                  <a:pos x="68" y="67"/>
                </a:cxn>
                <a:cxn ang="0">
                  <a:pos x="40" y="67"/>
                </a:cxn>
                <a:cxn ang="0">
                  <a:pos x="44" y="42"/>
                </a:cxn>
              </a:cxnLst>
              <a:rect l="0" t="0" r="r" b="b"/>
              <a:pathLst>
                <a:path w="82" h="68">
                  <a:moveTo>
                    <a:pt x="44" y="42"/>
                  </a:moveTo>
                  <a:lnTo>
                    <a:pt x="33" y="42"/>
                  </a:lnTo>
                  <a:lnTo>
                    <a:pt x="27" y="67"/>
                  </a:lnTo>
                  <a:lnTo>
                    <a:pt x="0" y="67"/>
                  </a:lnTo>
                  <a:lnTo>
                    <a:pt x="15" y="0"/>
                  </a:lnTo>
                  <a:lnTo>
                    <a:pt x="42" y="0"/>
                  </a:lnTo>
                  <a:lnTo>
                    <a:pt x="36" y="23"/>
                  </a:lnTo>
                  <a:lnTo>
                    <a:pt x="49" y="23"/>
                  </a:lnTo>
                  <a:lnTo>
                    <a:pt x="54" y="0"/>
                  </a:lnTo>
                  <a:lnTo>
                    <a:pt x="81" y="0"/>
                  </a:lnTo>
                  <a:lnTo>
                    <a:pt x="68" y="67"/>
                  </a:lnTo>
                  <a:lnTo>
                    <a:pt x="40" y="67"/>
                  </a:lnTo>
                  <a:lnTo>
                    <a:pt x="44" y="42"/>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2" name="Freeform 12"/>
            <p:cNvSpPr>
              <a:spLocks/>
            </p:cNvSpPr>
            <p:nvPr/>
          </p:nvSpPr>
          <p:spPr bwMode="black">
            <a:xfrm>
              <a:off x="957" y="3549"/>
              <a:ext cx="68" cy="68"/>
            </a:xfrm>
            <a:custGeom>
              <a:avLst/>
              <a:gdLst/>
              <a:ahLst/>
              <a:cxnLst>
                <a:cxn ang="0">
                  <a:pos x="14" y="0"/>
                </a:cxn>
                <a:cxn ang="0">
                  <a:pos x="67" y="0"/>
                </a:cxn>
                <a:cxn ang="0">
                  <a:pos x="64" y="18"/>
                </a:cxn>
                <a:cxn ang="0">
                  <a:pos x="37" y="18"/>
                </a:cxn>
                <a:cxn ang="0">
                  <a:pos x="35" y="24"/>
                </a:cxn>
                <a:cxn ang="0">
                  <a:pos x="59" y="24"/>
                </a:cxn>
                <a:cxn ang="0">
                  <a:pos x="56" y="42"/>
                </a:cxn>
                <a:cxn ang="0">
                  <a:pos x="31" y="42"/>
                </a:cxn>
                <a:cxn ang="0">
                  <a:pos x="29" y="49"/>
                </a:cxn>
                <a:cxn ang="0">
                  <a:pos x="57" y="49"/>
                </a:cxn>
                <a:cxn ang="0">
                  <a:pos x="54" y="67"/>
                </a:cxn>
                <a:cxn ang="0">
                  <a:pos x="0" y="67"/>
                </a:cxn>
                <a:cxn ang="0">
                  <a:pos x="14" y="0"/>
                </a:cxn>
              </a:cxnLst>
              <a:rect l="0" t="0" r="r" b="b"/>
              <a:pathLst>
                <a:path w="68" h="68">
                  <a:moveTo>
                    <a:pt x="14" y="0"/>
                  </a:moveTo>
                  <a:lnTo>
                    <a:pt x="67" y="0"/>
                  </a:lnTo>
                  <a:lnTo>
                    <a:pt x="64" y="18"/>
                  </a:lnTo>
                  <a:lnTo>
                    <a:pt x="37" y="18"/>
                  </a:lnTo>
                  <a:lnTo>
                    <a:pt x="35" y="24"/>
                  </a:lnTo>
                  <a:lnTo>
                    <a:pt x="59" y="24"/>
                  </a:lnTo>
                  <a:lnTo>
                    <a:pt x="56" y="42"/>
                  </a:lnTo>
                  <a:lnTo>
                    <a:pt x="31" y="42"/>
                  </a:lnTo>
                  <a:lnTo>
                    <a:pt x="29" y="49"/>
                  </a:lnTo>
                  <a:lnTo>
                    <a:pt x="57" y="49"/>
                  </a:lnTo>
                  <a:lnTo>
                    <a:pt x="54"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3" name="Freeform 13"/>
            <p:cNvSpPr>
              <a:spLocks/>
            </p:cNvSpPr>
            <p:nvPr/>
          </p:nvSpPr>
          <p:spPr bwMode="black">
            <a:xfrm>
              <a:off x="1085" y="3549"/>
              <a:ext cx="66" cy="68"/>
            </a:xfrm>
            <a:custGeom>
              <a:avLst/>
              <a:gdLst/>
              <a:ahLst/>
              <a:cxnLst>
                <a:cxn ang="0">
                  <a:pos x="14" y="0"/>
                </a:cxn>
                <a:cxn ang="0">
                  <a:pos x="65" y="0"/>
                </a:cxn>
                <a:cxn ang="0">
                  <a:pos x="62" y="18"/>
                </a:cxn>
                <a:cxn ang="0">
                  <a:pos x="35" y="18"/>
                </a:cxn>
                <a:cxn ang="0">
                  <a:pos x="35" y="24"/>
                </a:cxn>
                <a:cxn ang="0">
                  <a:pos x="58" y="24"/>
                </a:cxn>
                <a:cxn ang="0">
                  <a:pos x="54" y="42"/>
                </a:cxn>
                <a:cxn ang="0">
                  <a:pos x="30" y="42"/>
                </a:cxn>
                <a:cxn ang="0">
                  <a:pos x="28" y="49"/>
                </a:cxn>
                <a:cxn ang="0">
                  <a:pos x="56" y="49"/>
                </a:cxn>
                <a:cxn ang="0">
                  <a:pos x="52" y="67"/>
                </a:cxn>
                <a:cxn ang="0">
                  <a:pos x="0" y="67"/>
                </a:cxn>
                <a:cxn ang="0">
                  <a:pos x="14" y="0"/>
                </a:cxn>
              </a:cxnLst>
              <a:rect l="0" t="0" r="r" b="b"/>
              <a:pathLst>
                <a:path w="66" h="68">
                  <a:moveTo>
                    <a:pt x="14" y="0"/>
                  </a:moveTo>
                  <a:lnTo>
                    <a:pt x="65" y="0"/>
                  </a:lnTo>
                  <a:lnTo>
                    <a:pt x="62" y="18"/>
                  </a:lnTo>
                  <a:lnTo>
                    <a:pt x="35" y="18"/>
                  </a:lnTo>
                  <a:lnTo>
                    <a:pt x="35" y="24"/>
                  </a:lnTo>
                  <a:lnTo>
                    <a:pt x="58" y="24"/>
                  </a:lnTo>
                  <a:lnTo>
                    <a:pt x="54" y="42"/>
                  </a:lnTo>
                  <a:lnTo>
                    <a:pt x="30" y="42"/>
                  </a:lnTo>
                  <a:lnTo>
                    <a:pt x="28" y="49"/>
                  </a:lnTo>
                  <a:lnTo>
                    <a:pt x="56" y="49"/>
                  </a:lnTo>
                  <a:lnTo>
                    <a:pt x="52"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4" name="Freeform 14"/>
            <p:cNvSpPr>
              <a:spLocks/>
            </p:cNvSpPr>
            <p:nvPr/>
          </p:nvSpPr>
          <p:spPr bwMode="black">
            <a:xfrm>
              <a:off x="1213" y="3549"/>
              <a:ext cx="78" cy="68"/>
            </a:xfrm>
            <a:custGeom>
              <a:avLst/>
              <a:gdLst/>
              <a:ahLst/>
              <a:cxnLst>
                <a:cxn ang="0">
                  <a:pos x="14" y="0"/>
                </a:cxn>
                <a:cxn ang="0">
                  <a:pos x="46" y="0"/>
                </a:cxn>
                <a:cxn ang="0">
                  <a:pos x="63" y="3"/>
                </a:cxn>
                <a:cxn ang="0">
                  <a:pos x="72" y="10"/>
                </a:cxn>
                <a:cxn ang="0">
                  <a:pos x="77" y="21"/>
                </a:cxn>
                <a:cxn ang="0">
                  <a:pos x="75" y="34"/>
                </a:cxn>
                <a:cxn ang="0">
                  <a:pos x="69" y="48"/>
                </a:cxn>
                <a:cxn ang="0">
                  <a:pos x="60" y="58"/>
                </a:cxn>
                <a:cxn ang="0">
                  <a:pos x="48" y="64"/>
                </a:cxn>
                <a:cxn ang="0">
                  <a:pos x="33" y="67"/>
                </a:cxn>
                <a:cxn ang="0">
                  <a:pos x="0" y="67"/>
                </a:cxn>
                <a:cxn ang="0">
                  <a:pos x="14" y="0"/>
                </a:cxn>
                <a:cxn ang="0">
                  <a:pos x="29" y="51"/>
                </a:cxn>
                <a:cxn ang="0">
                  <a:pos x="33" y="51"/>
                </a:cxn>
                <a:cxn ang="0">
                  <a:pos x="42" y="47"/>
                </a:cxn>
                <a:cxn ang="0">
                  <a:pos x="47" y="34"/>
                </a:cxn>
                <a:cxn ang="0">
                  <a:pos x="48" y="20"/>
                </a:cxn>
                <a:cxn ang="0">
                  <a:pos x="40" y="15"/>
                </a:cxn>
                <a:cxn ang="0">
                  <a:pos x="37" y="15"/>
                </a:cxn>
                <a:cxn ang="0">
                  <a:pos x="29" y="51"/>
                </a:cxn>
                <a:cxn ang="0">
                  <a:pos x="14" y="0"/>
                </a:cxn>
              </a:cxnLst>
              <a:rect l="0" t="0" r="r" b="b"/>
              <a:pathLst>
                <a:path w="78" h="68">
                  <a:moveTo>
                    <a:pt x="14" y="0"/>
                  </a:moveTo>
                  <a:lnTo>
                    <a:pt x="46" y="0"/>
                  </a:lnTo>
                  <a:lnTo>
                    <a:pt x="63" y="3"/>
                  </a:lnTo>
                  <a:lnTo>
                    <a:pt x="72" y="10"/>
                  </a:lnTo>
                  <a:lnTo>
                    <a:pt x="77" y="21"/>
                  </a:lnTo>
                  <a:lnTo>
                    <a:pt x="75" y="34"/>
                  </a:lnTo>
                  <a:lnTo>
                    <a:pt x="69" y="48"/>
                  </a:lnTo>
                  <a:lnTo>
                    <a:pt x="60" y="58"/>
                  </a:lnTo>
                  <a:lnTo>
                    <a:pt x="48" y="64"/>
                  </a:lnTo>
                  <a:lnTo>
                    <a:pt x="33" y="67"/>
                  </a:lnTo>
                  <a:lnTo>
                    <a:pt x="0" y="67"/>
                  </a:lnTo>
                  <a:lnTo>
                    <a:pt x="14" y="0"/>
                  </a:lnTo>
                  <a:lnTo>
                    <a:pt x="29" y="51"/>
                  </a:lnTo>
                  <a:lnTo>
                    <a:pt x="33" y="51"/>
                  </a:lnTo>
                  <a:lnTo>
                    <a:pt x="42" y="47"/>
                  </a:lnTo>
                  <a:lnTo>
                    <a:pt x="47" y="34"/>
                  </a:lnTo>
                  <a:lnTo>
                    <a:pt x="48" y="20"/>
                  </a:lnTo>
                  <a:lnTo>
                    <a:pt x="40" y="15"/>
                  </a:lnTo>
                  <a:lnTo>
                    <a:pt x="37" y="15"/>
                  </a:lnTo>
                  <a:lnTo>
                    <a:pt x="29" y="51"/>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5" name="Freeform 15"/>
            <p:cNvSpPr>
              <a:spLocks/>
            </p:cNvSpPr>
            <p:nvPr/>
          </p:nvSpPr>
          <p:spPr bwMode="black">
            <a:xfrm>
              <a:off x="1405" y="3549"/>
              <a:ext cx="111" cy="68"/>
            </a:xfrm>
            <a:custGeom>
              <a:avLst/>
              <a:gdLst/>
              <a:ahLst/>
              <a:cxnLst>
                <a:cxn ang="0">
                  <a:pos x="81" y="19"/>
                </a:cxn>
                <a:cxn ang="0">
                  <a:pos x="61" y="67"/>
                </a:cxn>
                <a:cxn ang="0">
                  <a:pos x="34" y="67"/>
                </a:cxn>
                <a:cxn ang="0">
                  <a:pos x="36" y="19"/>
                </a:cxn>
                <a:cxn ang="0">
                  <a:pos x="35" y="19"/>
                </a:cxn>
                <a:cxn ang="0">
                  <a:pos x="24" y="67"/>
                </a:cxn>
                <a:cxn ang="0">
                  <a:pos x="0" y="67"/>
                </a:cxn>
                <a:cxn ang="0">
                  <a:pos x="16" y="0"/>
                </a:cxn>
                <a:cxn ang="0">
                  <a:pos x="54" y="0"/>
                </a:cxn>
                <a:cxn ang="0">
                  <a:pos x="53" y="39"/>
                </a:cxn>
                <a:cxn ang="0">
                  <a:pos x="54" y="39"/>
                </a:cxn>
                <a:cxn ang="0">
                  <a:pos x="70" y="0"/>
                </a:cxn>
                <a:cxn ang="0">
                  <a:pos x="110" y="0"/>
                </a:cxn>
                <a:cxn ang="0">
                  <a:pos x="94" y="67"/>
                </a:cxn>
                <a:cxn ang="0">
                  <a:pos x="71" y="67"/>
                </a:cxn>
                <a:cxn ang="0">
                  <a:pos x="81" y="19"/>
                </a:cxn>
              </a:cxnLst>
              <a:rect l="0" t="0" r="r" b="b"/>
              <a:pathLst>
                <a:path w="111" h="68">
                  <a:moveTo>
                    <a:pt x="81" y="19"/>
                  </a:moveTo>
                  <a:lnTo>
                    <a:pt x="61" y="67"/>
                  </a:lnTo>
                  <a:lnTo>
                    <a:pt x="34" y="67"/>
                  </a:lnTo>
                  <a:lnTo>
                    <a:pt x="36" y="19"/>
                  </a:lnTo>
                  <a:lnTo>
                    <a:pt x="35" y="19"/>
                  </a:lnTo>
                  <a:lnTo>
                    <a:pt x="24" y="67"/>
                  </a:lnTo>
                  <a:lnTo>
                    <a:pt x="0" y="67"/>
                  </a:lnTo>
                  <a:lnTo>
                    <a:pt x="16" y="0"/>
                  </a:lnTo>
                  <a:lnTo>
                    <a:pt x="54" y="0"/>
                  </a:lnTo>
                  <a:lnTo>
                    <a:pt x="53" y="39"/>
                  </a:lnTo>
                  <a:lnTo>
                    <a:pt x="54" y="39"/>
                  </a:lnTo>
                  <a:lnTo>
                    <a:pt x="70" y="0"/>
                  </a:lnTo>
                  <a:lnTo>
                    <a:pt x="110" y="0"/>
                  </a:lnTo>
                  <a:lnTo>
                    <a:pt x="94" y="67"/>
                  </a:lnTo>
                  <a:lnTo>
                    <a:pt x="71" y="67"/>
                  </a:lnTo>
                  <a:lnTo>
                    <a:pt x="81" y="19"/>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6" name="Freeform 16"/>
            <p:cNvSpPr>
              <a:spLocks/>
            </p:cNvSpPr>
            <p:nvPr/>
          </p:nvSpPr>
          <p:spPr bwMode="black">
            <a:xfrm>
              <a:off x="1562" y="3549"/>
              <a:ext cx="82" cy="68"/>
            </a:xfrm>
            <a:custGeom>
              <a:avLst/>
              <a:gdLst/>
              <a:ahLst/>
              <a:cxnLst>
                <a:cxn ang="0">
                  <a:pos x="37" y="0"/>
                </a:cxn>
                <a:cxn ang="0">
                  <a:pos x="73" y="0"/>
                </a:cxn>
                <a:cxn ang="0">
                  <a:pos x="81" y="67"/>
                </a:cxn>
                <a:cxn ang="0">
                  <a:pos x="52" y="67"/>
                </a:cxn>
                <a:cxn ang="0">
                  <a:pos x="51" y="55"/>
                </a:cxn>
                <a:cxn ang="0">
                  <a:pos x="32" y="55"/>
                </a:cxn>
                <a:cxn ang="0">
                  <a:pos x="27" y="67"/>
                </a:cxn>
                <a:cxn ang="0">
                  <a:pos x="0" y="67"/>
                </a:cxn>
                <a:cxn ang="0">
                  <a:pos x="37" y="0"/>
                </a:cxn>
                <a:cxn ang="0">
                  <a:pos x="51" y="39"/>
                </a:cxn>
                <a:cxn ang="0">
                  <a:pos x="51" y="14"/>
                </a:cxn>
                <a:cxn ang="0">
                  <a:pos x="41" y="39"/>
                </a:cxn>
                <a:cxn ang="0">
                  <a:pos x="51" y="39"/>
                </a:cxn>
                <a:cxn ang="0">
                  <a:pos x="37" y="0"/>
                </a:cxn>
              </a:cxnLst>
              <a:rect l="0" t="0" r="r" b="b"/>
              <a:pathLst>
                <a:path w="82" h="68">
                  <a:moveTo>
                    <a:pt x="37" y="0"/>
                  </a:moveTo>
                  <a:lnTo>
                    <a:pt x="73" y="0"/>
                  </a:lnTo>
                  <a:lnTo>
                    <a:pt x="81" y="67"/>
                  </a:lnTo>
                  <a:lnTo>
                    <a:pt x="52" y="67"/>
                  </a:lnTo>
                  <a:lnTo>
                    <a:pt x="51" y="55"/>
                  </a:lnTo>
                  <a:lnTo>
                    <a:pt x="32" y="55"/>
                  </a:lnTo>
                  <a:lnTo>
                    <a:pt x="27" y="67"/>
                  </a:lnTo>
                  <a:lnTo>
                    <a:pt x="0" y="67"/>
                  </a:lnTo>
                  <a:lnTo>
                    <a:pt x="37" y="0"/>
                  </a:lnTo>
                  <a:lnTo>
                    <a:pt x="51" y="39"/>
                  </a:lnTo>
                  <a:lnTo>
                    <a:pt x="51" y="14"/>
                  </a:lnTo>
                  <a:lnTo>
                    <a:pt x="41" y="39"/>
                  </a:lnTo>
                  <a:lnTo>
                    <a:pt x="51" y="39"/>
                  </a:lnTo>
                  <a:lnTo>
                    <a:pt x="37"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7" name="Freeform 17"/>
            <p:cNvSpPr>
              <a:spLocks/>
            </p:cNvSpPr>
            <p:nvPr/>
          </p:nvSpPr>
          <p:spPr bwMode="black">
            <a:xfrm>
              <a:off x="1714" y="3549"/>
              <a:ext cx="78" cy="68"/>
            </a:xfrm>
            <a:custGeom>
              <a:avLst/>
              <a:gdLst/>
              <a:ahLst/>
              <a:cxnLst>
                <a:cxn ang="0">
                  <a:pos x="15" y="0"/>
                </a:cxn>
                <a:cxn ang="0">
                  <a:pos x="56" y="0"/>
                </a:cxn>
                <a:cxn ang="0">
                  <a:pos x="73" y="4"/>
                </a:cxn>
                <a:cxn ang="0">
                  <a:pos x="77" y="18"/>
                </a:cxn>
                <a:cxn ang="0">
                  <a:pos x="71" y="27"/>
                </a:cxn>
                <a:cxn ang="0">
                  <a:pos x="58" y="34"/>
                </a:cxn>
                <a:cxn ang="0">
                  <a:pos x="69" y="41"/>
                </a:cxn>
                <a:cxn ang="0">
                  <a:pos x="69" y="52"/>
                </a:cxn>
                <a:cxn ang="0">
                  <a:pos x="69" y="67"/>
                </a:cxn>
                <a:cxn ang="0">
                  <a:pos x="41" y="67"/>
                </a:cxn>
                <a:cxn ang="0">
                  <a:pos x="42" y="47"/>
                </a:cxn>
                <a:cxn ang="0">
                  <a:pos x="36" y="42"/>
                </a:cxn>
                <a:cxn ang="0">
                  <a:pos x="33" y="42"/>
                </a:cxn>
                <a:cxn ang="0">
                  <a:pos x="28" y="67"/>
                </a:cxn>
                <a:cxn ang="0">
                  <a:pos x="0" y="67"/>
                </a:cxn>
                <a:cxn ang="0">
                  <a:pos x="15" y="0"/>
                </a:cxn>
                <a:cxn ang="0">
                  <a:pos x="38" y="28"/>
                </a:cxn>
                <a:cxn ang="0">
                  <a:pos x="46" y="26"/>
                </a:cxn>
                <a:cxn ang="0">
                  <a:pos x="48" y="21"/>
                </a:cxn>
                <a:cxn ang="0">
                  <a:pos x="41" y="15"/>
                </a:cxn>
                <a:cxn ang="0">
                  <a:pos x="39" y="15"/>
                </a:cxn>
                <a:cxn ang="0">
                  <a:pos x="36" y="28"/>
                </a:cxn>
                <a:cxn ang="0">
                  <a:pos x="38" y="28"/>
                </a:cxn>
                <a:cxn ang="0">
                  <a:pos x="15" y="0"/>
                </a:cxn>
              </a:cxnLst>
              <a:rect l="0" t="0" r="r" b="b"/>
              <a:pathLst>
                <a:path w="78" h="68">
                  <a:moveTo>
                    <a:pt x="15" y="0"/>
                  </a:moveTo>
                  <a:lnTo>
                    <a:pt x="56" y="0"/>
                  </a:lnTo>
                  <a:lnTo>
                    <a:pt x="73" y="4"/>
                  </a:lnTo>
                  <a:lnTo>
                    <a:pt x="77" y="18"/>
                  </a:lnTo>
                  <a:lnTo>
                    <a:pt x="71" y="27"/>
                  </a:lnTo>
                  <a:lnTo>
                    <a:pt x="58" y="34"/>
                  </a:lnTo>
                  <a:lnTo>
                    <a:pt x="69" y="41"/>
                  </a:lnTo>
                  <a:lnTo>
                    <a:pt x="69" y="52"/>
                  </a:lnTo>
                  <a:lnTo>
                    <a:pt x="69" y="67"/>
                  </a:lnTo>
                  <a:lnTo>
                    <a:pt x="41" y="67"/>
                  </a:lnTo>
                  <a:lnTo>
                    <a:pt x="42" y="47"/>
                  </a:lnTo>
                  <a:lnTo>
                    <a:pt x="36" y="42"/>
                  </a:lnTo>
                  <a:lnTo>
                    <a:pt x="33" y="42"/>
                  </a:lnTo>
                  <a:lnTo>
                    <a:pt x="28" y="67"/>
                  </a:lnTo>
                  <a:lnTo>
                    <a:pt x="0" y="67"/>
                  </a:lnTo>
                  <a:lnTo>
                    <a:pt x="15" y="0"/>
                  </a:lnTo>
                  <a:lnTo>
                    <a:pt x="38" y="28"/>
                  </a:lnTo>
                  <a:lnTo>
                    <a:pt x="46" y="26"/>
                  </a:lnTo>
                  <a:lnTo>
                    <a:pt x="48" y="21"/>
                  </a:lnTo>
                  <a:lnTo>
                    <a:pt x="41" y="15"/>
                  </a:lnTo>
                  <a:lnTo>
                    <a:pt x="39" y="15"/>
                  </a:lnTo>
                  <a:lnTo>
                    <a:pt x="36" y="28"/>
                  </a:lnTo>
                  <a:lnTo>
                    <a:pt x="38" y="28"/>
                  </a:lnTo>
                  <a:lnTo>
                    <a:pt x="15"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8" name="Freeform 18"/>
            <p:cNvSpPr>
              <a:spLocks/>
            </p:cNvSpPr>
            <p:nvPr/>
          </p:nvSpPr>
          <p:spPr bwMode="black">
            <a:xfrm>
              <a:off x="1863" y="3549"/>
              <a:ext cx="65" cy="68"/>
            </a:xfrm>
            <a:custGeom>
              <a:avLst/>
              <a:gdLst/>
              <a:ahLst/>
              <a:cxnLst>
                <a:cxn ang="0">
                  <a:pos x="16" y="18"/>
                </a:cxn>
                <a:cxn ang="0">
                  <a:pos x="0" y="18"/>
                </a:cxn>
                <a:cxn ang="0">
                  <a:pos x="4" y="0"/>
                </a:cxn>
                <a:cxn ang="0">
                  <a:pos x="64" y="0"/>
                </a:cxn>
                <a:cxn ang="0">
                  <a:pos x="60" y="18"/>
                </a:cxn>
                <a:cxn ang="0">
                  <a:pos x="43" y="18"/>
                </a:cxn>
                <a:cxn ang="0">
                  <a:pos x="32" y="67"/>
                </a:cxn>
                <a:cxn ang="0">
                  <a:pos x="6" y="67"/>
                </a:cxn>
                <a:cxn ang="0">
                  <a:pos x="16" y="18"/>
                </a:cxn>
              </a:cxnLst>
              <a:rect l="0" t="0" r="r" b="b"/>
              <a:pathLst>
                <a:path w="65" h="68">
                  <a:moveTo>
                    <a:pt x="16" y="18"/>
                  </a:moveTo>
                  <a:lnTo>
                    <a:pt x="0" y="18"/>
                  </a:lnTo>
                  <a:lnTo>
                    <a:pt x="4" y="0"/>
                  </a:lnTo>
                  <a:lnTo>
                    <a:pt x="64" y="0"/>
                  </a:lnTo>
                  <a:lnTo>
                    <a:pt x="60" y="18"/>
                  </a:lnTo>
                  <a:lnTo>
                    <a:pt x="43" y="18"/>
                  </a:lnTo>
                  <a:lnTo>
                    <a:pt x="32" y="67"/>
                  </a:lnTo>
                  <a:lnTo>
                    <a:pt x="6" y="67"/>
                  </a:lnTo>
                  <a:lnTo>
                    <a:pt x="16" y="18"/>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19" name="Freeform 19"/>
            <p:cNvSpPr>
              <a:spLocks/>
            </p:cNvSpPr>
            <p:nvPr/>
          </p:nvSpPr>
          <p:spPr bwMode="black">
            <a:xfrm>
              <a:off x="1985" y="3549"/>
              <a:ext cx="39" cy="68"/>
            </a:xfrm>
            <a:custGeom>
              <a:avLst/>
              <a:gdLst/>
              <a:ahLst/>
              <a:cxnLst>
                <a:cxn ang="0">
                  <a:pos x="12" y="0"/>
                </a:cxn>
                <a:cxn ang="0">
                  <a:pos x="38" y="0"/>
                </a:cxn>
                <a:cxn ang="0">
                  <a:pos x="24" y="67"/>
                </a:cxn>
                <a:cxn ang="0">
                  <a:pos x="0" y="67"/>
                </a:cxn>
                <a:cxn ang="0">
                  <a:pos x="12" y="0"/>
                </a:cxn>
              </a:cxnLst>
              <a:rect l="0" t="0" r="r" b="b"/>
              <a:pathLst>
                <a:path w="39" h="68">
                  <a:moveTo>
                    <a:pt x="12" y="0"/>
                  </a:moveTo>
                  <a:lnTo>
                    <a:pt x="38" y="0"/>
                  </a:lnTo>
                  <a:lnTo>
                    <a:pt x="24" y="67"/>
                  </a:lnTo>
                  <a:lnTo>
                    <a:pt x="0" y="67"/>
                  </a:lnTo>
                  <a:lnTo>
                    <a:pt x="12"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
          <p:nvSpPr>
            <p:cNvPr id="20" name="Freeform 20"/>
            <p:cNvSpPr>
              <a:spLocks/>
            </p:cNvSpPr>
            <p:nvPr/>
          </p:nvSpPr>
          <p:spPr bwMode="black">
            <a:xfrm>
              <a:off x="2086" y="3549"/>
              <a:ext cx="87" cy="68"/>
            </a:xfrm>
            <a:custGeom>
              <a:avLst/>
              <a:gdLst/>
              <a:ahLst/>
              <a:cxnLst>
                <a:cxn ang="0">
                  <a:pos x="14" y="0"/>
                </a:cxn>
                <a:cxn ang="0">
                  <a:pos x="48" y="0"/>
                </a:cxn>
                <a:cxn ang="0">
                  <a:pos x="54" y="39"/>
                </a:cxn>
                <a:cxn ang="0">
                  <a:pos x="63" y="0"/>
                </a:cxn>
                <a:cxn ang="0">
                  <a:pos x="86" y="0"/>
                </a:cxn>
                <a:cxn ang="0">
                  <a:pos x="71" y="67"/>
                </a:cxn>
                <a:cxn ang="0">
                  <a:pos x="37" y="67"/>
                </a:cxn>
                <a:cxn ang="0">
                  <a:pos x="32" y="26"/>
                </a:cxn>
                <a:cxn ang="0">
                  <a:pos x="22" y="67"/>
                </a:cxn>
                <a:cxn ang="0">
                  <a:pos x="0" y="67"/>
                </a:cxn>
                <a:cxn ang="0">
                  <a:pos x="14" y="0"/>
                </a:cxn>
              </a:cxnLst>
              <a:rect l="0" t="0" r="r" b="b"/>
              <a:pathLst>
                <a:path w="87" h="68">
                  <a:moveTo>
                    <a:pt x="14" y="0"/>
                  </a:moveTo>
                  <a:lnTo>
                    <a:pt x="48" y="0"/>
                  </a:lnTo>
                  <a:lnTo>
                    <a:pt x="54" y="39"/>
                  </a:lnTo>
                  <a:lnTo>
                    <a:pt x="63" y="0"/>
                  </a:lnTo>
                  <a:lnTo>
                    <a:pt x="86" y="0"/>
                  </a:lnTo>
                  <a:lnTo>
                    <a:pt x="71" y="67"/>
                  </a:lnTo>
                  <a:lnTo>
                    <a:pt x="37" y="67"/>
                  </a:lnTo>
                  <a:lnTo>
                    <a:pt x="32" y="26"/>
                  </a:lnTo>
                  <a:lnTo>
                    <a:pt x="22" y="67"/>
                  </a:lnTo>
                  <a:lnTo>
                    <a:pt x="0" y="67"/>
                  </a:lnTo>
                  <a:lnTo>
                    <a:pt x="14" y="0"/>
                  </a:lnTo>
                </a:path>
              </a:pathLst>
            </a:custGeom>
            <a:grpFill/>
            <a:ln w="127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grpSp>
      <p:sp>
        <p:nvSpPr>
          <p:cNvPr id="22" name="Text Placeholder 21"/>
          <p:cNvSpPr>
            <a:spLocks noGrp="1"/>
          </p:cNvSpPr>
          <p:nvPr>
            <p:ph type="body" sz="quarter" idx="10"/>
          </p:nvPr>
        </p:nvSpPr>
        <p:spPr>
          <a:xfrm>
            <a:off x="5052775" y="5370967"/>
            <a:ext cx="3792538" cy="276999"/>
          </a:xfrm>
        </p:spPr>
        <p:txBody>
          <a:bodyPr/>
          <a:lstStyle>
            <a:lvl1pPr marL="0" indent="0">
              <a:buNone/>
              <a:defRPr sz="1800">
                <a:solidFill>
                  <a:schemeClr val="tx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3" name="Text Placeholder 21"/>
          <p:cNvSpPr>
            <a:spLocks noGrp="1"/>
          </p:cNvSpPr>
          <p:nvPr>
            <p:ph type="body" sz="quarter" idx="11"/>
          </p:nvPr>
        </p:nvSpPr>
        <p:spPr>
          <a:xfrm>
            <a:off x="5052775" y="5652182"/>
            <a:ext cx="3792538" cy="246221"/>
          </a:xfrm>
        </p:spPr>
        <p:txBody>
          <a:bodyPr/>
          <a:lstStyle>
            <a:lvl1pPr marL="0" indent="0">
              <a:buNone/>
              <a:defRPr sz="1600">
                <a:solidFill>
                  <a:schemeClr val="tx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24" name="Text Placeholder 21"/>
          <p:cNvSpPr>
            <a:spLocks noGrp="1"/>
          </p:cNvSpPr>
          <p:nvPr>
            <p:ph type="body" sz="quarter" idx="12"/>
          </p:nvPr>
        </p:nvSpPr>
        <p:spPr>
          <a:xfrm>
            <a:off x="2863194" y="3992110"/>
            <a:ext cx="3420788" cy="738664"/>
          </a:xfrm>
        </p:spPr>
        <p:txBody>
          <a:bodyPr>
            <a:spAutoFit/>
          </a:bodyPr>
          <a:lstStyle>
            <a:lvl1pPr marL="0" indent="0" algn="ctr">
              <a:spcBef>
                <a:spcPts val="0"/>
              </a:spcBef>
              <a:buNone/>
              <a:defRPr sz="2400">
                <a:solidFill>
                  <a:schemeClr val="tx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US" dirty="0"/>
              <a:t>Click to edit Master text styles</a:t>
            </a:r>
          </a:p>
        </p:txBody>
      </p:sp>
      <p:sp>
        <p:nvSpPr>
          <p:cNvPr id="3" name="TextBox 2"/>
          <p:cNvSpPr txBox="1"/>
          <p:nvPr userDrawn="1"/>
        </p:nvSpPr>
        <p:spPr>
          <a:xfrm>
            <a:off x="5518286" y="244549"/>
            <a:ext cx="3349256" cy="400110"/>
          </a:xfrm>
          <a:prstGeom prst="rect">
            <a:avLst/>
          </a:prstGeom>
          <a:noFill/>
        </p:spPr>
        <p:txBody>
          <a:bodyPr wrap="square" rtlCol="0">
            <a:spAutoFit/>
          </a:bodyPr>
          <a:lstStyle/>
          <a:p>
            <a:pPr eaLnBrk="0" fontAlgn="base" hangingPunct="0">
              <a:spcBef>
                <a:spcPct val="0"/>
              </a:spcBef>
              <a:spcAft>
                <a:spcPct val="0"/>
              </a:spcAft>
            </a:pPr>
            <a:r>
              <a:rPr lang="en-US" sz="2000" b="1" i="1" dirty="0">
                <a:solidFill>
                  <a:srgbClr val="000000"/>
                </a:solidFill>
                <a:ea typeface="ＭＳ Ｐゴシック" pitchFamily="-112" charset="-128"/>
              </a:rPr>
              <a:t>Innovation With Purpose</a:t>
            </a:r>
            <a:endParaRPr lang="en-US" sz="1600" b="1" i="1" dirty="0">
              <a:solidFill>
                <a:srgbClr val="000000"/>
              </a:solidFill>
              <a:ea typeface="ＭＳ Ｐゴシック" pitchFamily="-112" charset="-128"/>
            </a:endParaRPr>
          </a:p>
        </p:txBody>
      </p:sp>
      <p:sp>
        <p:nvSpPr>
          <p:cNvPr id="28" name="Rectangle 27"/>
          <p:cNvSpPr>
            <a:spLocks noChangeArrowheads="1"/>
          </p:cNvSpPr>
          <p:nvPr userDrawn="1"/>
        </p:nvSpPr>
        <p:spPr bwMode="auto">
          <a:xfrm>
            <a:off x="2418784" y="6643688"/>
            <a:ext cx="4176144" cy="215444"/>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800" dirty="0">
                <a:solidFill>
                  <a:srgbClr val="000000"/>
                </a:solidFill>
                <a:ea typeface="ＭＳ Ｐゴシック" pitchFamily="-112" charset="-128"/>
              </a:rPr>
              <a:t>COPYRIGHT 2016 LOCKHEED MARTIN CORPORATION – ALL RIGHTS RESERVED</a:t>
            </a:r>
          </a:p>
        </p:txBody>
      </p:sp>
    </p:spTree>
    <p:extLst>
      <p:ext uri="{BB962C8B-B14F-4D97-AF65-F5344CB8AC3E}">
        <p14:creationId xmlns:p14="http://schemas.microsoft.com/office/powerpoint/2010/main" val="2503664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a:xfrm>
            <a:off x="461963" y="1354592"/>
            <a:ext cx="8224837" cy="1255728"/>
          </a:xfrm>
        </p:spPr>
        <p:txBody>
          <a:bodyPr/>
          <a:lstStyle>
            <a:lvl1pPr>
              <a:defRPr>
                <a:effectLst/>
              </a:defRPr>
            </a:lvl1pPr>
            <a:lvl2pPr>
              <a:defRPr>
                <a:effectLst/>
              </a:defRPr>
            </a:lvl2pPr>
            <a:lvl3pPr>
              <a:buSzPct val="80000"/>
              <a:defRPr>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901013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Tree>
    <p:extLst>
      <p:ext uri="{BB962C8B-B14F-4D97-AF65-F5344CB8AC3E}">
        <p14:creationId xmlns:p14="http://schemas.microsoft.com/office/powerpoint/2010/main" val="10885176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tar">
    <p:spTree>
      <p:nvGrpSpPr>
        <p:cNvPr id="1" name=""/>
        <p:cNvGrpSpPr/>
        <p:nvPr/>
      </p:nvGrpSpPr>
      <p:grpSpPr>
        <a:xfrm>
          <a:off x="0" y="0"/>
          <a:ext cx="0" cy="0"/>
          <a:chOff x="0" y="0"/>
          <a:chExt cx="0" cy="0"/>
        </a:xfrm>
      </p:grpSpPr>
      <p:sp>
        <p:nvSpPr>
          <p:cNvPr id="26" name="Freeform 2"/>
          <p:cNvSpPr>
            <a:spLocks/>
          </p:cNvSpPr>
          <p:nvPr userDrawn="1"/>
        </p:nvSpPr>
        <p:spPr bwMode="black">
          <a:xfrm>
            <a:off x="969963" y="1962150"/>
            <a:ext cx="7204075" cy="2592388"/>
          </a:xfrm>
          <a:custGeom>
            <a:avLst/>
            <a:gdLst/>
            <a:ahLst/>
            <a:cxnLst>
              <a:cxn ang="0">
                <a:pos x="1158" y="163"/>
              </a:cxn>
              <a:cxn ang="0">
                <a:pos x="950" y="163"/>
              </a:cxn>
              <a:cxn ang="0">
                <a:pos x="1002" y="0"/>
              </a:cxn>
              <a:cxn ang="0">
                <a:pos x="825" y="163"/>
              </a:cxn>
              <a:cxn ang="0">
                <a:pos x="4" y="163"/>
              </a:cxn>
              <a:cxn ang="0">
                <a:pos x="0" y="164"/>
              </a:cxn>
              <a:cxn ang="0">
                <a:pos x="4" y="165"/>
              </a:cxn>
              <a:cxn ang="0">
                <a:pos x="130" y="167"/>
              </a:cxn>
              <a:cxn ang="0">
                <a:pos x="408" y="170"/>
              </a:cxn>
              <a:cxn ang="0">
                <a:pos x="810" y="176"/>
              </a:cxn>
              <a:cxn ang="0">
                <a:pos x="736" y="245"/>
              </a:cxn>
              <a:cxn ang="0">
                <a:pos x="710" y="272"/>
              </a:cxn>
              <a:cxn ang="0">
                <a:pos x="712" y="272"/>
              </a:cxn>
              <a:cxn ang="0">
                <a:pos x="744" y="245"/>
              </a:cxn>
              <a:cxn ang="0">
                <a:pos x="826" y="177"/>
              </a:cxn>
              <a:cxn ang="0">
                <a:pos x="929" y="177"/>
              </a:cxn>
              <a:cxn ang="0">
                <a:pos x="918" y="217"/>
              </a:cxn>
              <a:cxn ang="0">
                <a:pos x="909" y="255"/>
              </a:cxn>
              <a:cxn ang="0">
                <a:pos x="696" y="353"/>
              </a:cxn>
              <a:cxn ang="0">
                <a:pos x="577" y="408"/>
              </a:cxn>
              <a:cxn ang="0">
                <a:pos x="580" y="409"/>
              </a:cxn>
              <a:cxn ang="0">
                <a:pos x="691" y="361"/>
              </a:cxn>
              <a:cxn ang="0">
                <a:pos x="906" y="268"/>
              </a:cxn>
              <a:cxn ang="0">
                <a:pos x="879" y="374"/>
              </a:cxn>
              <a:cxn ang="0">
                <a:pos x="868" y="414"/>
              </a:cxn>
              <a:cxn ang="0">
                <a:pos x="868" y="416"/>
              </a:cxn>
              <a:cxn ang="0">
                <a:pos x="871" y="415"/>
              </a:cxn>
              <a:cxn ang="0">
                <a:pos x="885" y="373"/>
              </a:cxn>
              <a:cxn ang="0">
                <a:pos x="918" y="262"/>
              </a:cxn>
              <a:cxn ang="0">
                <a:pos x="1006" y="225"/>
              </a:cxn>
              <a:cxn ang="0">
                <a:pos x="1084" y="192"/>
              </a:cxn>
              <a:cxn ang="0">
                <a:pos x="1158" y="163"/>
              </a:cxn>
              <a:cxn ang="0">
                <a:pos x="843" y="163"/>
              </a:cxn>
              <a:cxn ang="0">
                <a:pos x="924" y="95"/>
              </a:cxn>
              <a:cxn ang="0">
                <a:pos x="956" y="68"/>
              </a:cxn>
              <a:cxn ang="0">
                <a:pos x="932" y="163"/>
              </a:cxn>
              <a:cxn ang="0">
                <a:pos x="843" y="163"/>
              </a:cxn>
              <a:cxn ang="0">
                <a:pos x="1158" y="163"/>
              </a:cxn>
              <a:cxn ang="0">
                <a:pos x="945" y="179"/>
              </a:cxn>
              <a:cxn ang="0">
                <a:pos x="1068" y="181"/>
              </a:cxn>
              <a:cxn ang="0">
                <a:pos x="1028" y="200"/>
              </a:cxn>
              <a:cxn ang="0">
                <a:pos x="924" y="248"/>
              </a:cxn>
              <a:cxn ang="0">
                <a:pos x="945" y="179"/>
              </a:cxn>
              <a:cxn ang="0">
                <a:pos x="1158" y="163"/>
              </a:cxn>
            </a:cxnLst>
            <a:rect l="0" t="0" r="r" b="b"/>
            <a:pathLst>
              <a:path w="1159" h="417">
                <a:moveTo>
                  <a:pt x="1158" y="163"/>
                </a:moveTo>
                <a:lnTo>
                  <a:pt x="950" y="163"/>
                </a:lnTo>
                <a:lnTo>
                  <a:pt x="1002" y="0"/>
                </a:lnTo>
                <a:lnTo>
                  <a:pt x="825" y="163"/>
                </a:lnTo>
                <a:lnTo>
                  <a:pt x="4" y="163"/>
                </a:lnTo>
                <a:lnTo>
                  <a:pt x="0" y="164"/>
                </a:lnTo>
                <a:lnTo>
                  <a:pt x="4" y="165"/>
                </a:lnTo>
                <a:lnTo>
                  <a:pt x="130" y="167"/>
                </a:lnTo>
                <a:lnTo>
                  <a:pt x="408" y="170"/>
                </a:lnTo>
                <a:lnTo>
                  <a:pt x="810" y="176"/>
                </a:lnTo>
                <a:lnTo>
                  <a:pt x="736" y="245"/>
                </a:lnTo>
                <a:lnTo>
                  <a:pt x="710" y="272"/>
                </a:lnTo>
                <a:lnTo>
                  <a:pt x="712" y="272"/>
                </a:lnTo>
                <a:lnTo>
                  <a:pt x="744" y="245"/>
                </a:lnTo>
                <a:lnTo>
                  <a:pt x="826" y="177"/>
                </a:lnTo>
                <a:lnTo>
                  <a:pt x="929" y="177"/>
                </a:lnTo>
                <a:lnTo>
                  <a:pt x="918" y="217"/>
                </a:lnTo>
                <a:lnTo>
                  <a:pt x="909" y="255"/>
                </a:lnTo>
                <a:lnTo>
                  <a:pt x="696" y="353"/>
                </a:lnTo>
                <a:lnTo>
                  <a:pt x="577" y="408"/>
                </a:lnTo>
                <a:lnTo>
                  <a:pt x="580" y="409"/>
                </a:lnTo>
                <a:lnTo>
                  <a:pt x="691" y="361"/>
                </a:lnTo>
                <a:lnTo>
                  <a:pt x="906" y="268"/>
                </a:lnTo>
                <a:lnTo>
                  <a:pt x="879" y="374"/>
                </a:lnTo>
                <a:lnTo>
                  <a:pt x="868" y="414"/>
                </a:lnTo>
                <a:lnTo>
                  <a:pt x="868" y="416"/>
                </a:lnTo>
                <a:lnTo>
                  <a:pt x="871" y="415"/>
                </a:lnTo>
                <a:lnTo>
                  <a:pt x="885" y="373"/>
                </a:lnTo>
                <a:lnTo>
                  <a:pt x="918" y="262"/>
                </a:lnTo>
                <a:lnTo>
                  <a:pt x="1006" y="225"/>
                </a:lnTo>
                <a:lnTo>
                  <a:pt x="1084" y="192"/>
                </a:lnTo>
                <a:lnTo>
                  <a:pt x="1158" y="163"/>
                </a:lnTo>
                <a:lnTo>
                  <a:pt x="843" y="163"/>
                </a:lnTo>
                <a:lnTo>
                  <a:pt x="924" y="95"/>
                </a:lnTo>
                <a:lnTo>
                  <a:pt x="956" y="68"/>
                </a:lnTo>
                <a:lnTo>
                  <a:pt x="932" y="163"/>
                </a:lnTo>
                <a:lnTo>
                  <a:pt x="843" y="163"/>
                </a:lnTo>
                <a:lnTo>
                  <a:pt x="1158" y="163"/>
                </a:lnTo>
                <a:lnTo>
                  <a:pt x="945" y="179"/>
                </a:lnTo>
                <a:lnTo>
                  <a:pt x="1068" y="181"/>
                </a:lnTo>
                <a:lnTo>
                  <a:pt x="1028" y="200"/>
                </a:lnTo>
                <a:lnTo>
                  <a:pt x="924" y="248"/>
                </a:lnTo>
                <a:lnTo>
                  <a:pt x="945" y="179"/>
                </a:lnTo>
                <a:lnTo>
                  <a:pt x="1158" y="163"/>
                </a:lnTo>
              </a:path>
            </a:pathLst>
          </a:custGeom>
          <a:solidFill>
            <a:schemeClr val="bg1"/>
          </a:solidFill>
          <a:ln w="127000" cap="rnd" cmpd="sng">
            <a:noFill/>
            <a:prstDash val="solid"/>
            <a:round/>
            <a:headEnd type="none" w="med" len="med"/>
            <a:tailEnd type="none" w="med" len="med"/>
          </a:ln>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893526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page">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E4E6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82C"/>
              </a:solidFill>
            </a:endParaRPr>
          </a:p>
        </p:txBody>
      </p:sp>
      <p:pic>
        <p:nvPicPr>
          <p:cNvPr id="2" name="Picture 1" descr="title slide image-01.png"/>
          <p:cNvPicPr>
            <a:picLocks noChangeAspect="1"/>
          </p:cNvPicPr>
          <p:nvPr userDrawn="1"/>
        </p:nvPicPr>
        <p:blipFill rotWithShape="1">
          <a:blip r:embed="rId2">
            <a:extLst>
              <a:ext uri="{28A0092B-C50C-407E-A947-70E740481C1C}">
                <a14:useLocalDpi xmlns:a14="http://schemas.microsoft.com/office/drawing/2010/main" val="0"/>
              </a:ext>
            </a:extLst>
          </a:blip>
          <a:srcRect b="3175"/>
          <a:stretch/>
        </p:blipFill>
        <p:spPr>
          <a:xfrm>
            <a:off x="0" y="-1"/>
            <a:ext cx="9166110" cy="6858001"/>
          </a:xfrm>
          <a:prstGeom prst="rect">
            <a:avLst/>
          </a:prstGeom>
        </p:spPr>
      </p:pic>
      <p:sp>
        <p:nvSpPr>
          <p:cNvPr id="3" name="Title 2"/>
          <p:cNvSpPr>
            <a:spLocks noGrp="1"/>
          </p:cNvSpPr>
          <p:nvPr>
            <p:ph type="title"/>
          </p:nvPr>
        </p:nvSpPr>
        <p:spPr>
          <a:xfrm>
            <a:off x="359512" y="1585382"/>
            <a:ext cx="8229600" cy="751162"/>
          </a:xfrm>
          <a:prstGeom prst="rect">
            <a:avLst/>
          </a:prstGeom>
        </p:spPr>
        <p:txBody>
          <a:bodyPr vert="horz"/>
          <a:lstStyle>
            <a:lvl1pPr>
              <a:defRPr sz="5000" b="0" i="0">
                <a:solidFill>
                  <a:schemeClr val="bg1">
                    <a:lumMod val="95000"/>
                  </a:schemeClr>
                </a:solidFill>
                <a:latin typeface="Calibri Light" panose="020F0302020204030204" pitchFamily="34" charset="0"/>
              </a:defRPr>
            </a:lvl1pPr>
          </a:lstStyle>
          <a:p>
            <a:r>
              <a:rPr lang="en-US"/>
              <a:t>Click to edit Master title style</a:t>
            </a:r>
            <a:endParaRPr lang="en-US" dirty="0"/>
          </a:p>
        </p:txBody>
      </p:sp>
      <p:sp>
        <p:nvSpPr>
          <p:cNvPr id="8" name="Text Placeholder 7"/>
          <p:cNvSpPr>
            <a:spLocks noGrp="1"/>
          </p:cNvSpPr>
          <p:nvPr>
            <p:ph type="body" sz="quarter" idx="10"/>
          </p:nvPr>
        </p:nvSpPr>
        <p:spPr>
          <a:xfrm>
            <a:off x="366713" y="2508089"/>
            <a:ext cx="6064250" cy="593725"/>
          </a:xfrm>
          <a:prstGeom prst="rect">
            <a:avLst/>
          </a:prstGeom>
        </p:spPr>
        <p:txBody>
          <a:bodyPr vert="horz"/>
          <a:lstStyle>
            <a:lvl1pPr marL="72707" indent="0">
              <a:buNone/>
              <a:defRPr sz="3000" b="0" i="0">
                <a:solidFill>
                  <a:schemeClr val="bg1">
                    <a:lumMod val="95000"/>
                  </a:schemeClr>
                </a:solidFill>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a:stretch>
            <a:fillRect/>
          </a:stretch>
        </p:blipFill>
        <p:spPr>
          <a:xfrm>
            <a:off x="6137554" y="393293"/>
            <a:ext cx="2616200" cy="584200"/>
          </a:xfrm>
          <a:prstGeom prst="rect">
            <a:avLst/>
          </a:prstGeom>
        </p:spPr>
      </p:pic>
    </p:spTree>
    <p:extLst>
      <p:ext uri="{BB962C8B-B14F-4D97-AF65-F5344CB8AC3E}">
        <p14:creationId xmlns:p14="http://schemas.microsoft.com/office/powerpoint/2010/main" val="402563875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15" name="Titel 1"/>
          <p:cNvSpPr>
            <a:spLocks noGrp="1"/>
          </p:cNvSpPr>
          <p:nvPr>
            <p:ph type="ctrTitle"/>
          </p:nvPr>
        </p:nvSpPr>
        <p:spPr bwMode="auto">
          <a:xfrm>
            <a:off x="590733" y="1619836"/>
            <a:ext cx="8113880" cy="988360"/>
          </a:xfrm>
          <a:prstGeom prst="rect">
            <a:avLst/>
          </a:prstGeom>
        </p:spPr>
        <p:txBody>
          <a:bodyPr anchor="b" anchorCtr="0">
            <a:normAutofit/>
          </a:bodyPr>
          <a:lstStyle>
            <a:lvl1pPr algn="l">
              <a:defRPr sz="4000">
                <a:solidFill>
                  <a:srgbClr val="123C91"/>
                </a:solidFill>
                <a:effectLst/>
                <a:latin typeface="Calibri Light" panose="020F0302020204030204" pitchFamily="34" charset="0"/>
              </a:defRPr>
            </a:lvl1pPr>
          </a:lstStyle>
          <a:p>
            <a:r>
              <a:rPr lang="en-US"/>
              <a:t>Click to edit Master title style</a:t>
            </a:r>
            <a:endParaRPr lang="de-DE" dirty="0"/>
          </a:p>
        </p:txBody>
      </p:sp>
      <p:sp>
        <p:nvSpPr>
          <p:cNvPr id="16" name="Untertitel 2"/>
          <p:cNvSpPr>
            <a:spLocks noGrp="1"/>
          </p:cNvSpPr>
          <p:nvPr>
            <p:ph type="subTitle" idx="1"/>
          </p:nvPr>
        </p:nvSpPr>
        <p:spPr bwMode="auto">
          <a:xfrm>
            <a:off x="590732" y="2696256"/>
            <a:ext cx="8137631" cy="921124"/>
          </a:xfrm>
          <a:prstGeom prst="rect">
            <a:avLst/>
          </a:prstGeom>
        </p:spPr>
        <p:txBody>
          <a:bodyPr>
            <a:normAutofit/>
          </a:bodyPr>
          <a:lstStyle>
            <a:lvl1pPr marL="0" indent="0" algn="l">
              <a:buNone/>
              <a:defRPr sz="2800" b="0">
                <a:solidFill>
                  <a:schemeClr val="tx1">
                    <a:lumMod val="65000"/>
                    <a:lumOff val="35000"/>
                  </a:schemeClr>
                </a:solidFill>
                <a:effectLst/>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pic>
        <p:nvPicPr>
          <p:cNvPr id="11" name="Picture 10"/>
          <p:cNvPicPr>
            <a:picLocks noChangeAspect="1"/>
          </p:cNvPicPr>
          <p:nvPr userDrawn="1"/>
        </p:nvPicPr>
        <p:blipFill>
          <a:blip r:embed="rId2" cstate="print"/>
          <a:stretch>
            <a:fillRect/>
          </a:stretch>
        </p:blipFill>
        <p:spPr>
          <a:xfrm>
            <a:off x="5796322" y="308765"/>
            <a:ext cx="2951817" cy="791087"/>
          </a:xfrm>
          <a:prstGeom prst="rect">
            <a:avLst/>
          </a:prstGeom>
          <a:noFill/>
          <a:ln>
            <a:noFill/>
          </a:ln>
        </p:spPr>
      </p:pic>
      <p:pic>
        <p:nvPicPr>
          <p:cNvPr id="6" name="Picture 5" descr="title slide image-01.png"/>
          <p:cNvPicPr>
            <a:picLocks noChangeAspect="1"/>
          </p:cNvPicPr>
          <p:nvPr userDrawn="1"/>
        </p:nvPicPr>
        <p:blipFill rotWithShape="1">
          <a:blip r:embed="rId3">
            <a:extLst>
              <a:ext uri="{28A0092B-C50C-407E-A947-70E740481C1C}">
                <a14:useLocalDpi xmlns:a14="http://schemas.microsoft.com/office/drawing/2010/main" val="0"/>
              </a:ext>
            </a:extLst>
          </a:blip>
          <a:srcRect t="52176" b="3176"/>
          <a:stretch/>
        </p:blipFill>
        <p:spPr>
          <a:xfrm>
            <a:off x="0" y="3695587"/>
            <a:ext cx="9166110" cy="3162413"/>
          </a:xfrm>
          <a:prstGeom prst="rect">
            <a:avLst/>
          </a:prstGeom>
        </p:spPr>
      </p:pic>
    </p:spTree>
    <p:extLst>
      <p:ext uri="{BB962C8B-B14F-4D97-AF65-F5344CB8AC3E}">
        <p14:creationId xmlns:p14="http://schemas.microsoft.com/office/powerpoint/2010/main" val="423379317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49382" y="1508166"/>
            <a:ext cx="8645236" cy="4892632"/>
          </a:xfrm>
          <a:prstGeom prst="rect">
            <a:avLst/>
          </a:prstGeom>
        </p:spPr>
        <p:txBody>
          <a:bodyPr/>
          <a:lstStyle>
            <a:lvl1pPr marL="273050" indent="-273050">
              <a:lnSpc>
                <a:spcPct val="90000"/>
              </a:lnSpc>
              <a:buClr>
                <a:srgbClr val="123C91"/>
              </a:buClr>
              <a:buFont typeface="Arial" pitchFamily="34" charset="0"/>
              <a:buChar char="•"/>
              <a:defRPr sz="2400" b="0">
                <a:solidFill>
                  <a:schemeClr val="tx1"/>
                </a:solidFill>
                <a:latin typeface="+mj-lt"/>
                <a:cs typeface="Arial" pitchFamily="34" charset="0"/>
              </a:defRPr>
            </a:lvl1pPr>
            <a:lvl2pPr>
              <a:lnSpc>
                <a:spcPct val="90000"/>
              </a:lnSpc>
              <a:spcBef>
                <a:spcPts val="400"/>
              </a:spcBef>
              <a:spcAft>
                <a:spcPts val="800"/>
              </a:spcAft>
              <a:buClr>
                <a:srgbClr val="123C91"/>
              </a:buClr>
              <a:defRPr sz="2000" b="0">
                <a:solidFill>
                  <a:schemeClr val="tx1"/>
                </a:solidFill>
                <a:latin typeface="+mj-lt"/>
                <a:cs typeface="Arial" pitchFamily="34" charset="0"/>
              </a:defRPr>
            </a:lvl2pPr>
            <a:lvl3pPr marL="747713" indent="-209550">
              <a:lnSpc>
                <a:spcPct val="90000"/>
              </a:lnSpc>
              <a:spcBef>
                <a:spcPts val="400"/>
              </a:spcBef>
              <a:spcAft>
                <a:spcPts val="800"/>
              </a:spcAft>
              <a:buClr>
                <a:srgbClr val="123C91"/>
              </a:buClr>
              <a:defRPr sz="18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cxnSp>
        <p:nvCxnSpPr>
          <p:cNvPr id="5" name="Straight Connector 4"/>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035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cxnSp>
        <p:nvCxnSpPr>
          <p:cNvPr id="4" name="Straight Connector 3"/>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255326" y="441037"/>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020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cxnSp>
        <p:nvCxnSpPr>
          <p:cNvPr id="4" name="Straight Connector 3"/>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255326" y="441037"/>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0469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Point Lists - 2 Columns">
    <p:spTree>
      <p:nvGrpSpPr>
        <p:cNvPr id="1" name=""/>
        <p:cNvGrpSpPr/>
        <p:nvPr/>
      </p:nvGrpSpPr>
      <p:grpSpPr>
        <a:xfrm>
          <a:off x="0" y="0"/>
          <a:ext cx="0" cy="0"/>
          <a:chOff x="0" y="0"/>
          <a:chExt cx="0" cy="0"/>
        </a:xfrm>
      </p:grpSpPr>
      <p:sp>
        <p:nvSpPr>
          <p:cNvPr id="7" name="Content Placeholder 2"/>
          <p:cNvSpPr>
            <a:spLocks noGrp="1"/>
          </p:cNvSpPr>
          <p:nvPr>
            <p:ph idx="1"/>
          </p:nvPr>
        </p:nvSpPr>
        <p:spPr>
          <a:xfrm>
            <a:off x="249382" y="1508166"/>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cxnSp>
        <p:nvCxnSpPr>
          <p:cNvPr id="8" name="Straight Connector 7"/>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0"/>
          </p:nvPr>
        </p:nvSpPr>
        <p:spPr>
          <a:xfrm>
            <a:off x="4783777" y="1506191"/>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sp>
        <p:nvSpPr>
          <p:cNvPr id="13"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75686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3443288" y="1143000"/>
            <a:ext cx="1841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a:p>
        </p:txBody>
      </p:sp>
    </p:spTree>
    <p:extLst>
      <p:ext uri="{BB962C8B-B14F-4D97-AF65-F5344CB8AC3E}">
        <p14:creationId xmlns:p14="http://schemas.microsoft.com/office/powerpoint/2010/main" val="3648592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30352" y="1956816"/>
            <a:ext cx="7772400" cy="1470025"/>
          </a:xfrm>
          <a:prstGeom prst="rect">
            <a:avLst/>
          </a:prstGeom>
        </p:spPr>
        <p:txBody>
          <a:bodyPr>
            <a:noAutofit/>
          </a:bodyPr>
          <a:lstStyle>
            <a:lvl1pPr algn="l">
              <a:defRPr sz="45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533400" y="3048000"/>
            <a:ext cx="6400800" cy="8382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p:cNvPicPr>
            <a:picLocks noChangeAspect="1"/>
          </p:cNvPicPr>
          <p:nvPr userDrawn="1"/>
        </p:nvPicPr>
        <p:blipFill>
          <a:blip r:embed="rId2" cstate="print"/>
          <a:stretch>
            <a:fillRect/>
          </a:stretch>
        </p:blipFill>
        <p:spPr>
          <a:xfrm>
            <a:off x="5814210" y="466032"/>
            <a:ext cx="2866443" cy="640080"/>
          </a:xfrm>
          <a:prstGeom prst="rect">
            <a:avLst/>
          </a:prstGeom>
        </p:spPr>
      </p:pic>
    </p:spTree>
    <p:extLst>
      <p:ext uri="{BB962C8B-B14F-4D97-AF65-F5344CB8AC3E}">
        <p14:creationId xmlns:p14="http://schemas.microsoft.com/office/powerpoint/2010/main" val="379942625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entangel Background">
    <p:spTree>
      <p:nvGrpSpPr>
        <p:cNvPr id="1" name=""/>
        <p:cNvGrpSpPr/>
        <p:nvPr/>
      </p:nvGrpSpPr>
      <p:grpSpPr>
        <a:xfrm>
          <a:off x="0" y="0"/>
          <a:ext cx="0" cy="0"/>
          <a:chOff x="0" y="0"/>
          <a:chExt cx="0" cy="0"/>
        </a:xfrm>
      </p:grpSpPr>
      <p:sp>
        <p:nvSpPr>
          <p:cNvPr id="6" name="Rectangle 5"/>
          <p:cNvSpPr/>
          <p:nvPr userDrawn="1"/>
        </p:nvSpPr>
        <p:spPr>
          <a:xfrm>
            <a:off x="-8314" y="895345"/>
            <a:ext cx="9152313" cy="5429255"/>
          </a:xfrm>
          <a:prstGeom prst="rect">
            <a:avLst/>
          </a:prstGeom>
          <a:solidFill>
            <a:srgbClr val="00000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0" y="895344"/>
            <a:ext cx="9144000" cy="0"/>
          </a:xfrm>
          <a:prstGeom prst="line">
            <a:avLst/>
          </a:prstGeom>
          <a:ln w="889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8314" y="914400"/>
            <a:ext cx="9152313" cy="5410200"/>
          </a:xfrm>
          <a:prstGeom prst="rect">
            <a:avLst/>
          </a:prstGeom>
          <a:solidFill>
            <a:srgbClr val="00051D">
              <a:alpha val="34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2054" name="Picture 6" descr="http://www.sciencedump.com/sites/default/files/field/teaserimage/quantum-entanglement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09043"/>
            <a:ext cx="9126855" cy="448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34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08845" y="-56900"/>
            <a:ext cx="7886700" cy="593236"/>
          </a:xfrm>
          <a:prstGeom prst="rect">
            <a:avLst/>
          </a:prstGeom>
        </p:spPr>
        <p:txBody>
          <a:bodyPr/>
          <a:lstStyle/>
          <a:p>
            <a:r>
              <a:rPr lang="en-US"/>
              <a:t>Click to edit Master title style</a:t>
            </a: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386130"/>
            <a:ext cx="9143999" cy="6041047"/>
          </a:xfrm>
          <a:prstGeom prst="rect">
            <a:avLst/>
          </a:prstGeom>
          <a:ln>
            <a:noFill/>
          </a:ln>
        </p:spPr>
      </p:pic>
    </p:spTree>
    <p:extLst>
      <p:ext uri="{BB962C8B-B14F-4D97-AF65-F5344CB8AC3E}">
        <p14:creationId xmlns:p14="http://schemas.microsoft.com/office/powerpoint/2010/main" val="25199982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2127" y="1"/>
            <a:ext cx="7886700" cy="518746"/>
          </a:xfrm>
          <a:prstGeom prst="rect">
            <a:avLst/>
          </a:prstGeom>
        </p:spPr>
        <p:txBody>
          <a:bodyPr/>
          <a:lstStyle/>
          <a:p>
            <a:r>
              <a:rPr lang="en-US"/>
              <a:t>Click to edit Master title style</a:t>
            </a: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330659"/>
            <a:ext cx="9144000" cy="6052556"/>
          </a:xfrm>
          <a:prstGeom prst="rect">
            <a:avLst/>
          </a:prstGeom>
          <a:ln>
            <a:noFill/>
          </a:ln>
        </p:spPr>
      </p:pic>
    </p:spTree>
    <p:extLst>
      <p:ext uri="{BB962C8B-B14F-4D97-AF65-F5344CB8AC3E}">
        <p14:creationId xmlns:p14="http://schemas.microsoft.com/office/powerpoint/2010/main" val="26304376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4543" y="1"/>
            <a:ext cx="7886700" cy="571500"/>
          </a:xfrm>
          <a:prstGeom prst="rect">
            <a:avLst/>
          </a:prstGeom>
        </p:spPr>
        <p:txBody>
          <a:bodyPr/>
          <a:lstStyle/>
          <a:p>
            <a:r>
              <a:rPr lang="en-US"/>
              <a:t>Click to edit Master title style</a:t>
            </a: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382467"/>
            <a:ext cx="9143999" cy="6027125"/>
          </a:xfrm>
          <a:prstGeom prst="rect">
            <a:avLst/>
          </a:prstGeom>
        </p:spPr>
      </p:pic>
    </p:spTree>
    <p:extLst>
      <p:ext uri="{BB962C8B-B14F-4D97-AF65-F5344CB8AC3E}">
        <p14:creationId xmlns:p14="http://schemas.microsoft.com/office/powerpoint/2010/main" val="3036015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Wav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b="0">
                <a:latin typeface="+mn-lt"/>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051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page">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E4E6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82C"/>
              </a:solidFill>
            </a:endParaRPr>
          </a:p>
        </p:txBody>
      </p:sp>
      <p:pic>
        <p:nvPicPr>
          <p:cNvPr id="2" name="Picture 1" descr="title slide image-01.png"/>
          <p:cNvPicPr>
            <a:picLocks noChangeAspect="1"/>
          </p:cNvPicPr>
          <p:nvPr userDrawn="1"/>
        </p:nvPicPr>
        <p:blipFill rotWithShape="1">
          <a:blip r:embed="rId2" cstate="screen">
            <a:extLst>
              <a:ext uri="{28A0092B-C50C-407E-A947-70E740481C1C}">
                <a14:useLocalDpi xmlns:a14="http://schemas.microsoft.com/office/drawing/2010/main"/>
              </a:ext>
            </a:extLst>
          </a:blip>
          <a:srcRect b="3175"/>
          <a:stretch/>
        </p:blipFill>
        <p:spPr>
          <a:xfrm>
            <a:off x="0" y="-1"/>
            <a:ext cx="9166110" cy="6858001"/>
          </a:xfrm>
          <a:prstGeom prst="rect">
            <a:avLst/>
          </a:prstGeom>
        </p:spPr>
      </p:pic>
      <p:sp>
        <p:nvSpPr>
          <p:cNvPr id="3" name="Title 2"/>
          <p:cNvSpPr>
            <a:spLocks noGrp="1"/>
          </p:cNvSpPr>
          <p:nvPr>
            <p:ph type="title"/>
          </p:nvPr>
        </p:nvSpPr>
        <p:spPr>
          <a:xfrm>
            <a:off x="359512" y="1585382"/>
            <a:ext cx="8229600" cy="751162"/>
          </a:xfrm>
          <a:prstGeom prst="rect">
            <a:avLst/>
          </a:prstGeom>
        </p:spPr>
        <p:txBody>
          <a:bodyPr vert="horz"/>
          <a:lstStyle>
            <a:lvl1pPr>
              <a:defRPr sz="5000" b="0" i="0">
                <a:solidFill>
                  <a:schemeClr val="bg1">
                    <a:lumMod val="95000"/>
                  </a:schemeClr>
                </a:solidFill>
                <a:latin typeface="Corbel"/>
              </a:defRPr>
            </a:lvl1pPr>
          </a:lstStyle>
          <a:p>
            <a:r>
              <a:rPr lang="en-US"/>
              <a:t>Click to edit Master title style</a:t>
            </a:r>
            <a:endParaRPr lang="en-US" dirty="0"/>
          </a:p>
        </p:txBody>
      </p:sp>
      <p:sp>
        <p:nvSpPr>
          <p:cNvPr id="8" name="Text Placeholder 7"/>
          <p:cNvSpPr>
            <a:spLocks noGrp="1"/>
          </p:cNvSpPr>
          <p:nvPr>
            <p:ph type="body" sz="quarter" idx="10"/>
          </p:nvPr>
        </p:nvSpPr>
        <p:spPr>
          <a:xfrm>
            <a:off x="366713" y="2508089"/>
            <a:ext cx="6064250" cy="593725"/>
          </a:xfrm>
          <a:prstGeom prst="rect">
            <a:avLst/>
          </a:prstGeom>
        </p:spPr>
        <p:txBody>
          <a:bodyPr vert="horz"/>
          <a:lstStyle>
            <a:lvl1pPr marL="72707" indent="0">
              <a:buNone/>
              <a:defRPr sz="3000" b="0" i="0">
                <a:solidFill>
                  <a:schemeClr val="bg1">
                    <a:lumMod val="95000"/>
                  </a:schemeClr>
                </a:solidFill>
                <a:latin typeface="Corbe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cstate="print"/>
          <a:stretch>
            <a:fillRect/>
          </a:stretch>
        </p:blipFill>
        <p:spPr>
          <a:xfrm>
            <a:off x="6137554" y="393293"/>
            <a:ext cx="2616200" cy="584200"/>
          </a:xfrm>
          <a:prstGeom prst="rect">
            <a:avLst/>
          </a:prstGeom>
        </p:spPr>
      </p:pic>
    </p:spTree>
    <p:extLst>
      <p:ext uri="{BB962C8B-B14F-4D97-AF65-F5344CB8AC3E}">
        <p14:creationId xmlns:p14="http://schemas.microsoft.com/office/powerpoint/2010/main" val="704014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15" name="Titel 1"/>
          <p:cNvSpPr>
            <a:spLocks noGrp="1"/>
          </p:cNvSpPr>
          <p:nvPr>
            <p:ph type="ctrTitle"/>
          </p:nvPr>
        </p:nvSpPr>
        <p:spPr bwMode="auto">
          <a:xfrm>
            <a:off x="590733" y="1619836"/>
            <a:ext cx="8113880" cy="988360"/>
          </a:xfrm>
          <a:prstGeom prst="rect">
            <a:avLst/>
          </a:prstGeom>
        </p:spPr>
        <p:txBody>
          <a:bodyPr anchor="b" anchorCtr="0">
            <a:normAutofit/>
          </a:bodyPr>
          <a:lstStyle>
            <a:lvl1pPr algn="l">
              <a:defRPr sz="4000">
                <a:solidFill>
                  <a:srgbClr val="123C91"/>
                </a:solidFill>
                <a:effectLst/>
                <a:latin typeface="Corbel" pitchFamily="34" charset="0"/>
              </a:defRPr>
            </a:lvl1pPr>
          </a:lstStyle>
          <a:p>
            <a:r>
              <a:rPr lang="en-US"/>
              <a:t>Click to edit Master title style</a:t>
            </a:r>
            <a:endParaRPr lang="de-DE" dirty="0"/>
          </a:p>
        </p:txBody>
      </p:sp>
      <p:sp>
        <p:nvSpPr>
          <p:cNvPr id="16" name="Untertitel 2"/>
          <p:cNvSpPr>
            <a:spLocks noGrp="1"/>
          </p:cNvSpPr>
          <p:nvPr>
            <p:ph type="subTitle" idx="1"/>
          </p:nvPr>
        </p:nvSpPr>
        <p:spPr bwMode="auto">
          <a:xfrm>
            <a:off x="590732" y="2696256"/>
            <a:ext cx="8137631" cy="921124"/>
          </a:xfrm>
          <a:prstGeom prst="rect">
            <a:avLst/>
          </a:prstGeom>
        </p:spPr>
        <p:txBody>
          <a:bodyPr>
            <a:normAutofit/>
          </a:bodyPr>
          <a:lstStyle>
            <a:lvl1pPr marL="0" indent="0" algn="l">
              <a:buNone/>
              <a:defRPr sz="2800" b="0">
                <a:solidFill>
                  <a:schemeClr val="tx1">
                    <a:lumMod val="65000"/>
                    <a:lumOff val="35000"/>
                  </a:schemeClr>
                </a:solidFill>
                <a:effectLst/>
                <a:latin typeface="Corbe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96322" y="308765"/>
            <a:ext cx="2951817" cy="791087"/>
          </a:xfrm>
          <a:prstGeom prst="rect">
            <a:avLst/>
          </a:prstGeom>
          <a:noFill/>
          <a:ln>
            <a:noFill/>
          </a:ln>
        </p:spPr>
      </p:pic>
      <p:pic>
        <p:nvPicPr>
          <p:cNvPr id="6" name="Picture 5" descr="title slide image-01.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695587"/>
            <a:ext cx="9166110" cy="3162413"/>
          </a:xfrm>
          <a:prstGeom prst="rect">
            <a:avLst/>
          </a:prstGeom>
        </p:spPr>
      </p:pic>
    </p:spTree>
    <p:extLst>
      <p:ext uri="{BB962C8B-B14F-4D97-AF65-F5344CB8AC3E}">
        <p14:creationId xmlns:p14="http://schemas.microsoft.com/office/powerpoint/2010/main" val="1002415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Point Lists - 2 Columns">
    <p:spTree>
      <p:nvGrpSpPr>
        <p:cNvPr id="1" name=""/>
        <p:cNvGrpSpPr/>
        <p:nvPr/>
      </p:nvGrpSpPr>
      <p:grpSpPr>
        <a:xfrm>
          <a:off x="0" y="0"/>
          <a:ext cx="0" cy="0"/>
          <a:chOff x="0" y="0"/>
          <a:chExt cx="0" cy="0"/>
        </a:xfrm>
      </p:grpSpPr>
      <p:sp>
        <p:nvSpPr>
          <p:cNvPr id="7" name="Content Placeholder 2"/>
          <p:cNvSpPr>
            <a:spLocks noGrp="1"/>
          </p:cNvSpPr>
          <p:nvPr>
            <p:ph idx="1"/>
          </p:nvPr>
        </p:nvSpPr>
        <p:spPr>
          <a:xfrm>
            <a:off x="249382" y="1508166"/>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cxnSp>
        <p:nvCxnSpPr>
          <p:cNvPr id="8" name="Straight Connector 7"/>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0"/>
          </p:nvPr>
        </p:nvSpPr>
        <p:spPr>
          <a:xfrm>
            <a:off x="4783777" y="1506191"/>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mj-lt"/>
                <a:cs typeface="Arial" pitchFamily="34" charset="0"/>
              </a:defRPr>
            </a:lvl1pPr>
            <a:lvl2pPr>
              <a:lnSpc>
                <a:spcPct val="90000"/>
              </a:lnSpc>
              <a:spcBef>
                <a:spcPts val="400"/>
              </a:spcBef>
              <a:spcAft>
                <a:spcPts val="800"/>
              </a:spcAft>
              <a:buClr>
                <a:schemeClr val="accent1"/>
              </a:buClr>
              <a:defRPr sz="1800" b="0">
                <a:solidFill>
                  <a:schemeClr val="tx1"/>
                </a:solidFill>
                <a:latin typeface="+mj-lt"/>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p:txBody>
      </p:sp>
      <p:sp>
        <p:nvSpPr>
          <p:cNvPr id="13"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59642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orbe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49382" y="1508166"/>
            <a:ext cx="8645236" cy="4892632"/>
          </a:xfrm>
          <a:prstGeom prst="rect">
            <a:avLst/>
          </a:prstGeom>
        </p:spPr>
        <p:txBody>
          <a:bodyPr/>
          <a:lstStyle>
            <a:lvl1pPr marL="273050" indent="-273050">
              <a:lnSpc>
                <a:spcPct val="90000"/>
              </a:lnSpc>
              <a:buClr>
                <a:srgbClr val="123C91"/>
              </a:buClr>
              <a:buFont typeface="Arial" pitchFamily="34" charset="0"/>
              <a:buChar char="•"/>
              <a:defRPr sz="2400" b="0">
                <a:solidFill>
                  <a:schemeClr val="tx1"/>
                </a:solidFill>
                <a:latin typeface="+mj-lt"/>
                <a:cs typeface="Arial" pitchFamily="34" charset="0"/>
              </a:defRPr>
            </a:lvl1pPr>
            <a:lvl2pPr>
              <a:lnSpc>
                <a:spcPct val="90000"/>
              </a:lnSpc>
              <a:spcBef>
                <a:spcPts val="400"/>
              </a:spcBef>
              <a:spcAft>
                <a:spcPts val="800"/>
              </a:spcAft>
              <a:buClr>
                <a:srgbClr val="123C91"/>
              </a:buClr>
              <a:defRPr sz="2000" b="0">
                <a:solidFill>
                  <a:schemeClr val="tx1"/>
                </a:solidFill>
                <a:latin typeface="+mj-lt"/>
                <a:cs typeface="Arial" pitchFamily="34" charset="0"/>
              </a:defRPr>
            </a:lvl2pPr>
            <a:lvl3pPr marL="747713" indent="-209550">
              <a:lnSpc>
                <a:spcPct val="90000"/>
              </a:lnSpc>
              <a:spcBef>
                <a:spcPts val="400"/>
              </a:spcBef>
              <a:spcAft>
                <a:spcPts val="800"/>
              </a:spcAft>
              <a:buClr>
                <a:srgbClr val="123C91"/>
              </a:buClr>
              <a:defRPr sz="1800" b="0">
                <a:solidFill>
                  <a:schemeClr val="tx1"/>
                </a:solidFill>
                <a:latin typeface="+mj-lt"/>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6243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cxnSp>
        <p:nvCxnSpPr>
          <p:cNvPr id="4" name="Straight Connector 3"/>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255326" y="441037"/>
            <a:ext cx="8635101" cy="890614"/>
          </a:xfrm>
          <a:prstGeom prst="rect">
            <a:avLst/>
          </a:prstGeom>
        </p:spPr>
        <p:txBody>
          <a:bodyPr lIns="0" tIns="0" rIns="0" bIns="0" anchor="ctr" anchorCtr="0"/>
          <a:lstStyle>
            <a:lvl1pPr>
              <a:defRPr sz="3200">
                <a:solidFill>
                  <a:srgbClr val="123C91"/>
                </a:solidFill>
                <a:effectLst/>
                <a:latin typeface="Corbe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5124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Point Lists - 2 Columns">
    <p:spTree>
      <p:nvGrpSpPr>
        <p:cNvPr id="1" name=""/>
        <p:cNvGrpSpPr/>
        <p:nvPr/>
      </p:nvGrpSpPr>
      <p:grpSpPr>
        <a:xfrm>
          <a:off x="0" y="0"/>
          <a:ext cx="0" cy="0"/>
          <a:chOff x="0" y="0"/>
          <a:chExt cx="0" cy="0"/>
        </a:xfrm>
      </p:grpSpPr>
      <p:sp>
        <p:nvSpPr>
          <p:cNvPr id="7" name="Content Placeholder 2"/>
          <p:cNvSpPr>
            <a:spLocks noGrp="1"/>
          </p:cNvSpPr>
          <p:nvPr>
            <p:ph idx="1"/>
          </p:nvPr>
        </p:nvSpPr>
        <p:spPr>
          <a:xfrm>
            <a:off x="249382" y="1508166"/>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Arial" pitchFamily="34" charset="0"/>
                <a:cs typeface="Arial" pitchFamily="34" charset="0"/>
              </a:defRPr>
            </a:lvl1pPr>
            <a:lvl2pPr>
              <a:lnSpc>
                <a:spcPct val="90000"/>
              </a:lnSpc>
              <a:spcBef>
                <a:spcPts val="400"/>
              </a:spcBef>
              <a:spcAft>
                <a:spcPts val="800"/>
              </a:spcAft>
              <a:buClr>
                <a:schemeClr val="accent1"/>
              </a:buClr>
              <a:defRPr sz="1800" b="0">
                <a:solidFill>
                  <a:schemeClr val="tx1"/>
                </a:solidFill>
                <a:latin typeface="Arial" pitchFamily="34" charset="0"/>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Arial" pitchFamily="34" charset="0"/>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249382" y="1377538"/>
            <a:ext cx="8633361" cy="0"/>
          </a:xfrm>
          <a:prstGeom prst="line">
            <a:avLst/>
          </a:prstGeom>
          <a:ln>
            <a:solidFill>
              <a:srgbClr val="123C91"/>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0"/>
          </p:nvPr>
        </p:nvSpPr>
        <p:spPr>
          <a:xfrm>
            <a:off x="4783777" y="1506191"/>
            <a:ext cx="4061361" cy="4892632"/>
          </a:xfrm>
          <a:prstGeom prst="rect">
            <a:avLst/>
          </a:prstGeom>
        </p:spPr>
        <p:txBody>
          <a:bodyPr/>
          <a:lstStyle>
            <a:lvl1pPr marL="273050" indent="-273050">
              <a:lnSpc>
                <a:spcPct val="90000"/>
              </a:lnSpc>
              <a:buClr>
                <a:schemeClr val="accent1"/>
              </a:buClr>
              <a:buFont typeface="Arial" pitchFamily="34" charset="0"/>
              <a:buChar char="•"/>
              <a:defRPr sz="2000" b="0">
                <a:solidFill>
                  <a:schemeClr val="tx1"/>
                </a:solidFill>
                <a:latin typeface="Arial" pitchFamily="34" charset="0"/>
                <a:cs typeface="Arial" pitchFamily="34" charset="0"/>
              </a:defRPr>
            </a:lvl1pPr>
            <a:lvl2pPr>
              <a:lnSpc>
                <a:spcPct val="90000"/>
              </a:lnSpc>
              <a:spcBef>
                <a:spcPts val="400"/>
              </a:spcBef>
              <a:spcAft>
                <a:spcPts val="800"/>
              </a:spcAft>
              <a:buClr>
                <a:schemeClr val="accent1"/>
              </a:buClr>
              <a:defRPr sz="1800" b="0">
                <a:solidFill>
                  <a:schemeClr val="tx1"/>
                </a:solidFill>
                <a:latin typeface="Arial" pitchFamily="34" charset="0"/>
                <a:cs typeface="Arial" pitchFamily="34" charset="0"/>
              </a:defRPr>
            </a:lvl2pPr>
            <a:lvl3pPr marL="747713" indent="-209550">
              <a:lnSpc>
                <a:spcPct val="90000"/>
              </a:lnSpc>
              <a:spcBef>
                <a:spcPts val="400"/>
              </a:spcBef>
              <a:spcAft>
                <a:spcPts val="800"/>
              </a:spcAft>
              <a:buClr>
                <a:schemeClr val="accent1"/>
              </a:buClr>
              <a:defRPr sz="1600" b="0">
                <a:solidFill>
                  <a:schemeClr val="tx1"/>
                </a:solidFill>
                <a:latin typeface="Arial" pitchFamily="34" charset="0"/>
                <a:cs typeface="Arial" pitchFamily="34" charset="0"/>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3" name="Title 1"/>
          <p:cNvSpPr>
            <a:spLocks noGrp="1"/>
          </p:cNvSpPr>
          <p:nvPr>
            <p:ph type="title"/>
          </p:nvPr>
        </p:nvSpPr>
        <p:spPr>
          <a:xfrm>
            <a:off x="255326" y="415636"/>
            <a:ext cx="8635101" cy="890614"/>
          </a:xfrm>
          <a:prstGeom prst="rect">
            <a:avLst/>
          </a:prstGeom>
        </p:spPr>
        <p:txBody>
          <a:bodyPr lIns="0" tIns="0" rIns="0" bIns="0" anchor="ctr" anchorCtr="0"/>
          <a:lstStyle>
            <a:lvl1pPr>
              <a:defRPr sz="3200">
                <a:solidFill>
                  <a:srgbClr val="123C91"/>
                </a:solidFill>
                <a:effectLst/>
                <a:latin typeface="Corbe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129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3443288" y="1143000"/>
            <a:ext cx="1841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a:p>
        </p:txBody>
      </p:sp>
    </p:spTree>
    <p:extLst>
      <p:ext uri="{BB962C8B-B14F-4D97-AF65-F5344CB8AC3E}">
        <p14:creationId xmlns:p14="http://schemas.microsoft.com/office/powerpoint/2010/main" val="1475650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ck Background">
    <p:spTree>
      <p:nvGrpSpPr>
        <p:cNvPr id="1" name=""/>
        <p:cNvGrpSpPr/>
        <p:nvPr/>
      </p:nvGrpSpPr>
      <p:grpSpPr>
        <a:xfrm>
          <a:off x="0" y="0"/>
          <a:ext cx="0" cy="0"/>
          <a:chOff x="0" y="0"/>
          <a:chExt cx="0" cy="0"/>
        </a:xfrm>
      </p:grpSpPr>
      <p:sp>
        <p:nvSpPr>
          <p:cNvPr id="6" name="Rectangle 5"/>
          <p:cNvSpPr/>
          <p:nvPr userDrawn="1"/>
        </p:nvSpPr>
        <p:spPr>
          <a:xfrm>
            <a:off x="-8314" y="895345"/>
            <a:ext cx="9152313" cy="5429255"/>
          </a:xfrm>
          <a:prstGeom prst="rect">
            <a:avLst/>
          </a:prstGeom>
          <a:solidFill>
            <a:srgbClr val="00000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0" y="895344"/>
            <a:ext cx="9144000" cy="0"/>
          </a:xfrm>
          <a:prstGeom prst="line">
            <a:avLst/>
          </a:prstGeom>
          <a:ln w="889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8314" y="914400"/>
            <a:ext cx="9152313" cy="5410200"/>
          </a:xfrm>
          <a:prstGeom prst="rect">
            <a:avLst/>
          </a:prstGeom>
          <a:solidFill>
            <a:srgbClr val="00051D">
              <a:alpha val="34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76489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3051" y="376912"/>
            <a:ext cx="9145170" cy="6053328"/>
          </a:xfrm>
          <a:prstGeom prst="rect">
            <a:avLst/>
          </a:prstGeom>
          <a:ln>
            <a:noFill/>
          </a:ln>
        </p:spPr>
      </p:pic>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242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65176" y="1069848"/>
            <a:ext cx="8622792" cy="51846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902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microsoft.com/office/2007/relationships/hdphoto" Target="../media/hdphoto2.wdp"/><Relationship Id="rId5" Type="http://schemas.openxmlformats.org/officeDocument/2006/relationships/slideLayout" Target="../slideLayouts/slideLayout33.xml"/><Relationship Id="rId10" Type="http://schemas.openxmlformats.org/officeDocument/2006/relationships/image" Target="../media/image12.png"/><Relationship Id="rId4" Type="http://schemas.openxmlformats.org/officeDocument/2006/relationships/slideLayout" Target="../slideLayouts/slideLayout32.xml"/><Relationship Id="rId9" Type="http://schemas.openxmlformats.org/officeDocument/2006/relationships/image" Target="../media/image11.gi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image" Target="../media/image18.jpe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6.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4" cstate="print"/>
          <a:stretch>
            <a:fillRect/>
          </a:stretch>
        </p:blipFill>
        <p:spPr>
          <a:xfrm>
            <a:off x="7700566" y="6432468"/>
            <a:ext cx="1248074" cy="334484"/>
          </a:xfrm>
          <a:prstGeom prst="rect">
            <a:avLst/>
          </a:prstGeom>
        </p:spPr>
      </p:pic>
      <p:sp>
        <p:nvSpPr>
          <p:cNvPr id="4" name="TextBox 3"/>
          <p:cNvSpPr txBox="1"/>
          <p:nvPr/>
        </p:nvSpPr>
        <p:spPr>
          <a:xfrm>
            <a:off x="260350" y="6516370"/>
            <a:ext cx="3802568" cy="246221"/>
          </a:xfrm>
          <a:prstGeom prst="rect">
            <a:avLst/>
          </a:prstGeom>
          <a:noFill/>
        </p:spPr>
        <p:txBody>
          <a:bodyPr wrap="square" lIns="0" rIns="0" rtlCol="0">
            <a:spAutoFit/>
          </a:bodyPr>
          <a:lstStyle/>
          <a:p>
            <a:pPr algn="l"/>
            <a:r>
              <a:rPr lang="en-US" sz="1000" dirty="0">
                <a:solidFill>
                  <a:srgbClr val="89A2B6"/>
                </a:solidFill>
              </a:rPr>
              <a:t>Copyright © D-Wave Systems Inc.  </a:t>
            </a:r>
          </a:p>
        </p:txBody>
      </p:sp>
      <p:sp>
        <p:nvSpPr>
          <p:cNvPr id="7" name="TextBox 6"/>
          <p:cNvSpPr txBox="1"/>
          <p:nvPr/>
        </p:nvSpPr>
        <p:spPr>
          <a:xfrm>
            <a:off x="4441576" y="6516370"/>
            <a:ext cx="260848" cy="246221"/>
          </a:xfrm>
          <a:prstGeom prst="rect">
            <a:avLst/>
          </a:prstGeom>
          <a:noFill/>
        </p:spPr>
        <p:txBody>
          <a:bodyPr wrap="square" lIns="0" rIns="0" rtlCol="0">
            <a:spAutoFit/>
          </a:bodyPr>
          <a:lstStyle/>
          <a:p>
            <a:pPr algn="ctr"/>
            <a:fld id="{A4370C78-B62B-49DC-826F-593EDAA9C081}" type="slidenum">
              <a:rPr lang="en-US" sz="1000" smtClean="0">
                <a:solidFill>
                  <a:srgbClr val="89A2B6"/>
                </a:solidFill>
              </a:rPr>
              <a:pPr algn="ctr"/>
              <a:t>‹#›</a:t>
            </a:fld>
            <a:endParaRPr lang="en-US" sz="1000" dirty="0">
              <a:solidFill>
                <a:srgbClr val="89A2B6"/>
              </a:solidFill>
            </a:endParaRPr>
          </a:p>
        </p:txBody>
      </p:sp>
      <p:pic>
        <p:nvPicPr>
          <p:cNvPr id="8" name="Picture 7"/>
          <p:cNvPicPr>
            <a:picLocks noChangeAspect="1"/>
          </p:cNvPicPr>
          <p:nvPr/>
        </p:nvPicPr>
        <p:blipFill>
          <a:blip r:embed="rId15"/>
          <a:stretch>
            <a:fillRect/>
          </a:stretch>
        </p:blipFill>
        <p:spPr>
          <a:xfrm>
            <a:off x="-17583" y="-1"/>
            <a:ext cx="9205546" cy="384048"/>
          </a:xfrm>
          <a:prstGeom prst="rect">
            <a:avLst/>
          </a:prstGeom>
        </p:spPr>
      </p:pic>
    </p:spTree>
    <p:extLst>
      <p:ext uri="{BB962C8B-B14F-4D97-AF65-F5344CB8AC3E}">
        <p14:creationId xmlns:p14="http://schemas.microsoft.com/office/powerpoint/2010/main" val="353036454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46" r:id="rId7"/>
    <p:sldLayoutId id="2147483772" r:id="rId8"/>
    <p:sldLayoutId id="2147483748" r:id="rId9"/>
    <p:sldLayoutId id="2147483750" r:id="rId10"/>
    <p:sldLayoutId id="2147483751" r:id="rId11"/>
    <p:sldLayoutId id="2147483823" r:id="rId12"/>
  </p:sldLayoutIdLst>
  <p:hf hdr="0" dt="0"/>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74320" indent="-201613" algn="l" defTabSz="914400" rtl="0" eaLnBrk="1" latinLnBrk="0" hangingPunct="1">
        <a:spcBef>
          <a:spcPts val="1000"/>
        </a:spcBef>
        <a:buFont typeface="Arial" pitchFamily="34" charset="0"/>
        <a:buChar char="•"/>
        <a:defRPr lang="en-US" sz="2800" b="1" kern="1200" noProof="0" dirty="0" smtClean="0">
          <a:solidFill>
            <a:schemeClr val="accent4"/>
          </a:solidFill>
          <a:latin typeface="+mn-lt"/>
          <a:ea typeface="+mn-ea"/>
          <a:cs typeface="+mn-cs"/>
        </a:defRPr>
      </a:lvl1pPr>
      <a:lvl2pPr marL="538163" indent="-296863" algn="l" defTabSz="914400" rtl="0" eaLnBrk="1" latinLnBrk="0" hangingPunct="1">
        <a:spcBef>
          <a:spcPts val="1000"/>
        </a:spcBef>
        <a:buFont typeface="Arial" pitchFamily="34" charset="0"/>
        <a:buChar char="–"/>
        <a:defRPr lang="en-US" sz="2800" kern="1200" noProof="0" dirty="0" smtClean="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lang="en-US" sz="2000" kern="1200" noProof="0" dirty="0" smtClean="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lang="en-US" sz="1800" kern="1200" noProof="0" dirty="0" smtClean="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1800" kern="1200" noProof="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8" cstate="print"/>
          <a:stretch>
            <a:fillRect/>
          </a:stretch>
        </p:blipFill>
        <p:spPr>
          <a:xfrm>
            <a:off x="7700566" y="6432468"/>
            <a:ext cx="1248074" cy="334484"/>
          </a:xfrm>
          <a:prstGeom prst="rect">
            <a:avLst/>
          </a:prstGeom>
        </p:spPr>
      </p:pic>
      <p:sp>
        <p:nvSpPr>
          <p:cNvPr id="4" name="TextBox 3"/>
          <p:cNvSpPr txBox="1"/>
          <p:nvPr userDrawn="1"/>
        </p:nvSpPr>
        <p:spPr>
          <a:xfrm>
            <a:off x="260350" y="6516370"/>
            <a:ext cx="3802568" cy="246221"/>
          </a:xfrm>
          <a:prstGeom prst="rect">
            <a:avLst/>
          </a:prstGeom>
          <a:noFill/>
        </p:spPr>
        <p:txBody>
          <a:bodyPr wrap="square" lIns="0" rIns="0" rtlCol="0">
            <a:spAutoFit/>
          </a:bodyPr>
          <a:lstStyle/>
          <a:p>
            <a:r>
              <a:rPr lang="en-US" sz="1000" dirty="0">
                <a:solidFill>
                  <a:srgbClr val="89A2B6"/>
                </a:solidFill>
                <a:latin typeface="Calibri"/>
              </a:rPr>
              <a:t>Copyright © D-Wave Systems Inc.  </a:t>
            </a:r>
          </a:p>
        </p:txBody>
      </p:sp>
      <p:sp>
        <p:nvSpPr>
          <p:cNvPr id="7" name="TextBox 6"/>
          <p:cNvSpPr txBox="1"/>
          <p:nvPr/>
        </p:nvSpPr>
        <p:spPr>
          <a:xfrm>
            <a:off x="4441576" y="6516370"/>
            <a:ext cx="260848" cy="246221"/>
          </a:xfrm>
          <a:prstGeom prst="rect">
            <a:avLst/>
          </a:prstGeom>
          <a:noFill/>
        </p:spPr>
        <p:txBody>
          <a:bodyPr wrap="square" lIns="0" rIns="0" rtlCol="0">
            <a:spAutoFit/>
          </a:bodyPr>
          <a:lstStyle/>
          <a:p>
            <a:pPr algn="ctr"/>
            <a:fld id="{A4370C78-B62B-49DC-826F-593EDAA9C081}" type="slidenum">
              <a:rPr lang="en-US" sz="1000" smtClean="0">
                <a:solidFill>
                  <a:srgbClr val="89A2B6"/>
                </a:solidFill>
                <a:latin typeface="Calibri"/>
              </a:rPr>
              <a:pPr algn="ctr"/>
              <a:t>‹#›</a:t>
            </a:fld>
            <a:endParaRPr lang="en-US" sz="1000" dirty="0">
              <a:solidFill>
                <a:srgbClr val="89A2B6"/>
              </a:solidFill>
              <a:latin typeface="Calibri"/>
            </a:endParaRPr>
          </a:p>
        </p:txBody>
      </p:sp>
      <p:pic>
        <p:nvPicPr>
          <p:cNvPr id="8" name="Picture 7"/>
          <p:cNvPicPr>
            <a:picLocks noChangeAspect="1"/>
          </p:cNvPicPr>
          <p:nvPr/>
        </p:nvPicPr>
        <p:blipFill>
          <a:blip r:embed="rId9"/>
          <a:stretch>
            <a:fillRect/>
          </a:stretch>
        </p:blipFill>
        <p:spPr>
          <a:xfrm>
            <a:off x="0" y="0"/>
            <a:ext cx="9144000" cy="374443"/>
          </a:xfrm>
          <a:prstGeom prst="rect">
            <a:avLst/>
          </a:prstGeom>
        </p:spPr>
      </p:pic>
    </p:spTree>
    <p:extLst>
      <p:ext uri="{BB962C8B-B14F-4D97-AF65-F5344CB8AC3E}">
        <p14:creationId xmlns:p14="http://schemas.microsoft.com/office/powerpoint/2010/main" val="395105272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hf hdr="0" dt="0"/>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74320" indent="-201613" algn="l" defTabSz="914400" rtl="0" eaLnBrk="1" latinLnBrk="0" hangingPunct="1">
        <a:spcBef>
          <a:spcPts val="1000"/>
        </a:spcBef>
        <a:buFont typeface="Arial" pitchFamily="34" charset="0"/>
        <a:buChar char="•"/>
        <a:defRPr lang="en-US" sz="2800" b="1" kern="1200" noProof="0" dirty="0" smtClean="0">
          <a:solidFill>
            <a:schemeClr val="accent4"/>
          </a:solidFill>
          <a:latin typeface="+mn-lt"/>
          <a:ea typeface="+mn-ea"/>
          <a:cs typeface="+mn-cs"/>
        </a:defRPr>
      </a:lvl1pPr>
      <a:lvl2pPr marL="538163" indent="-296863" algn="l" defTabSz="914400" rtl="0" eaLnBrk="1" latinLnBrk="0" hangingPunct="1">
        <a:spcBef>
          <a:spcPts val="1000"/>
        </a:spcBef>
        <a:buFont typeface="Arial" pitchFamily="34" charset="0"/>
        <a:buChar char="–"/>
        <a:defRPr lang="en-US" sz="2800" kern="1200" noProof="0" dirty="0" smtClean="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lang="en-US" sz="2000" kern="1200" noProof="0" dirty="0" smtClean="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lang="en-US" sz="1800" kern="1200" noProof="0" dirty="0" smtClean="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1800" kern="1200" noProof="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71600" y="15240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371600" y="24384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7" name="Rectangle 13"/>
          <p:cNvSpPr>
            <a:spLocks noChangeArrowheads="1"/>
          </p:cNvSpPr>
          <p:nvPr/>
        </p:nvSpPr>
        <p:spPr bwMode="auto">
          <a:xfrm>
            <a:off x="3492500" y="6588125"/>
            <a:ext cx="5600700" cy="244475"/>
          </a:xfrm>
          <a:prstGeom prst="rect">
            <a:avLst/>
          </a:prstGeom>
          <a:noFill/>
          <a:ln w="9525">
            <a:noFill/>
            <a:miter lim="800000"/>
            <a:headEnd/>
            <a:tailEnd/>
          </a:ln>
          <a:effectLst/>
        </p:spPr>
        <p:txBody>
          <a:bodyPr>
            <a:spAutoFit/>
          </a:bodyPr>
          <a:lstStyle/>
          <a:p>
            <a:pPr algn="r" defTabSz="457200">
              <a:defRPr/>
            </a:pPr>
            <a:r>
              <a:rPr lang="en-US" altLang="en-US" sz="1000">
                <a:solidFill>
                  <a:srgbClr val="3333CC"/>
                </a:solidFill>
                <a:effectLst>
                  <a:outerShdw blurRad="38100" dist="38100" dir="2700000" algn="tl">
                    <a:srgbClr val="C0C0C0"/>
                  </a:outerShdw>
                </a:effectLst>
                <a:latin typeface="AGaramond" charset="0"/>
              </a:rPr>
              <a:t>Administratively Controlled Information</a:t>
            </a:r>
            <a:endParaRPr lang="en-US" altLang="en-US" sz="1000">
              <a:solidFill>
                <a:srgbClr val="3333CC"/>
              </a:solidFill>
              <a:latin typeface="AGaramond" charset="0"/>
            </a:endParaRPr>
          </a:p>
        </p:txBody>
      </p:sp>
      <p:pic>
        <p:nvPicPr>
          <p:cNvPr id="1029" name="Picture 9" descr="Brighter3.jpg"/>
          <p:cNvPicPr>
            <a:picLocks noChangeAspect="1"/>
          </p:cNvPicPr>
          <p:nvPr userDrawn="1"/>
        </p:nvPicPr>
        <p:blipFill>
          <a:blip>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9671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rtl="0" eaLnBrk="0" fontAlgn="base" hangingPunct="0">
        <a:spcBef>
          <a:spcPct val="0"/>
        </a:spcBef>
        <a:spcAft>
          <a:spcPct val="0"/>
        </a:spcAft>
        <a:defRPr sz="3100">
          <a:solidFill>
            <a:srgbClr val="333399"/>
          </a:solidFill>
          <a:latin typeface="+mj-lt"/>
          <a:ea typeface="MS PGothic" pitchFamily="34" charset="-128"/>
          <a:cs typeface="ＭＳ Ｐゴシック" charset="-128"/>
        </a:defRPr>
      </a:lvl1pPr>
      <a:lvl2pPr algn="l" rtl="0" eaLnBrk="0" fontAlgn="base" hangingPunct="0">
        <a:spcBef>
          <a:spcPct val="0"/>
        </a:spcBef>
        <a:spcAft>
          <a:spcPct val="0"/>
        </a:spcAft>
        <a:defRPr sz="3100">
          <a:solidFill>
            <a:srgbClr val="333399"/>
          </a:solidFill>
          <a:latin typeface="Helvetica" charset="0"/>
          <a:ea typeface="MS PGothic" pitchFamily="34" charset="-128"/>
          <a:cs typeface="ＭＳ Ｐゴシック" charset="-128"/>
        </a:defRPr>
      </a:lvl2pPr>
      <a:lvl3pPr algn="l" rtl="0" eaLnBrk="0" fontAlgn="base" hangingPunct="0">
        <a:spcBef>
          <a:spcPct val="0"/>
        </a:spcBef>
        <a:spcAft>
          <a:spcPct val="0"/>
        </a:spcAft>
        <a:defRPr sz="3100">
          <a:solidFill>
            <a:srgbClr val="333399"/>
          </a:solidFill>
          <a:latin typeface="Helvetica" charset="0"/>
          <a:ea typeface="MS PGothic" pitchFamily="34" charset="-128"/>
          <a:cs typeface="ＭＳ Ｐゴシック" charset="-128"/>
        </a:defRPr>
      </a:lvl3pPr>
      <a:lvl4pPr algn="l" rtl="0" eaLnBrk="0" fontAlgn="base" hangingPunct="0">
        <a:spcBef>
          <a:spcPct val="0"/>
        </a:spcBef>
        <a:spcAft>
          <a:spcPct val="0"/>
        </a:spcAft>
        <a:defRPr sz="3100">
          <a:solidFill>
            <a:srgbClr val="333399"/>
          </a:solidFill>
          <a:latin typeface="Helvetica" charset="0"/>
          <a:ea typeface="MS PGothic" pitchFamily="34" charset="-128"/>
          <a:cs typeface="ＭＳ Ｐゴシック" charset="-128"/>
        </a:defRPr>
      </a:lvl4pPr>
      <a:lvl5pPr algn="l" rtl="0" eaLnBrk="0" fontAlgn="base" hangingPunct="0">
        <a:spcBef>
          <a:spcPct val="0"/>
        </a:spcBef>
        <a:spcAft>
          <a:spcPct val="0"/>
        </a:spcAft>
        <a:defRPr sz="3100">
          <a:solidFill>
            <a:srgbClr val="333399"/>
          </a:solidFill>
          <a:latin typeface="Helvetica" charset="0"/>
          <a:ea typeface="MS PGothic" pitchFamily="34" charset="-128"/>
          <a:cs typeface="ＭＳ Ｐゴシック" charset="-128"/>
        </a:defRPr>
      </a:lvl5pPr>
      <a:lvl6pPr marL="457200" algn="l" rtl="0" eaLnBrk="0" fontAlgn="base" hangingPunct="0">
        <a:spcBef>
          <a:spcPct val="0"/>
        </a:spcBef>
        <a:spcAft>
          <a:spcPct val="0"/>
        </a:spcAft>
        <a:defRPr sz="3100">
          <a:solidFill>
            <a:srgbClr val="333399"/>
          </a:solidFill>
          <a:latin typeface="Helvetica" charset="0"/>
        </a:defRPr>
      </a:lvl6pPr>
      <a:lvl7pPr marL="914400" algn="l" rtl="0" eaLnBrk="0" fontAlgn="base" hangingPunct="0">
        <a:spcBef>
          <a:spcPct val="0"/>
        </a:spcBef>
        <a:spcAft>
          <a:spcPct val="0"/>
        </a:spcAft>
        <a:defRPr sz="3100">
          <a:solidFill>
            <a:srgbClr val="333399"/>
          </a:solidFill>
          <a:latin typeface="Helvetica" charset="0"/>
        </a:defRPr>
      </a:lvl7pPr>
      <a:lvl8pPr marL="1371600" algn="l" rtl="0" eaLnBrk="0" fontAlgn="base" hangingPunct="0">
        <a:spcBef>
          <a:spcPct val="0"/>
        </a:spcBef>
        <a:spcAft>
          <a:spcPct val="0"/>
        </a:spcAft>
        <a:defRPr sz="3100">
          <a:solidFill>
            <a:srgbClr val="333399"/>
          </a:solidFill>
          <a:latin typeface="Helvetica" charset="0"/>
        </a:defRPr>
      </a:lvl8pPr>
      <a:lvl9pPr marL="1828800" algn="l" rtl="0" eaLnBrk="0" fontAlgn="base" hangingPunct="0">
        <a:spcBef>
          <a:spcPct val="0"/>
        </a:spcBef>
        <a:spcAft>
          <a:spcPct val="0"/>
        </a:spcAft>
        <a:defRPr sz="3100">
          <a:solidFill>
            <a:srgbClr val="333399"/>
          </a:solidFill>
          <a:latin typeface="Helvetica" charset="0"/>
        </a:defRPr>
      </a:lvl9pPr>
    </p:titleStyle>
    <p:bodyStyle>
      <a:lvl1pPr marL="342900" indent="-342900" algn="l" rtl="0" eaLnBrk="0" fontAlgn="base" hangingPunct="0">
        <a:lnSpc>
          <a:spcPct val="110000"/>
        </a:lnSpc>
        <a:spcBef>
          <a:spcPct val="30000"/>
        </a:spcBef>
        <a:spcAft>
          <a:spcPct val="0"/>
        </a:spcAft>
        <a:defRPr sz="1600" b="1">
          <a:solidFill>
            <a:schemeClr val="tx1"/>
          </a:solidFill>
          <a:latin typeface="+mn-lt"/>
          <a:ea typeface="MS PGothic" pitchFamily="34" charset="-128"/>
          <a:cs typeface="ＭＳ Ｐゴシック" charset="-128"/>
        </a:defRPr>
      </a:lvl1pPr>
      <a:lvl2pPr marL="742950" indent="-285750" algn="l" rtl="0" eaLnBrk="0" fontAlgn="base" hangingPunct="0">
        <a:spcBef>
          <a:spcPct val="30000"/>
        </a:spcBef>
        <a:spcAft>
          <a:spcPct val="0"/>
        </a:spcAft>
        <a:defRPr sz="1200">
          <a:solidFill>
            <a:schemeClr val="tx1"/>
          </a:solidFill>
          <a:latin typeface="+mn-lt"/>
          <a:ea typeface="MS PGothic" pitchFamily="34" charset="-128"/>
        </a:defRPr>
      </a:lvl2pPr>
      <a:lvl3pPr marL="1143000" indent="-228600" algn="l" rtl="0" eaLnBrk="0" fontAlgn="base" hangingPunct="0">
        <a:spcBef>
          <a:spcPct val="30000"/>
        </a:spcBef>
        <a:spcAft>
          <a:spcPct val="0"/>
        </a:spcAft>
        <a:buChar char="•"/>
        <a:defRPr sz="1300" b="1">
          <a:solidFill>
            <a:srgbClr val="333399"/>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Times"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Times" charset="0"/>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Times"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11" name="Picture 2" descr="P:\Executive Presentations\Exec Visits\Pictures\Skunk\Better Res\Skunk w-skunk works icon.gif"/>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5614" y="6152093"/>
            <a:ext cx="1225402" cy="735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freemamd\Pictures\title bar for skunk works slides 2.jpg"/>
          <p:cNvPicPr>
            <a:picLocks noChangeAspect="1" noChangeArrowheads="1"/>
          </p:cNvPicPr>
          <p:nvPr userDrawn="1"/>
        </p:nvPicPr>
        <p:blipFill>
          <a:blip r:embed="rId10" cstate="screen">
            <a:extLst>
              <a:ext uri="{BEBA8EAE-BF5A-486C-A8C5-ECC9F3942E4B}">
                <a14:imgProps xmlns:a14="http://schemas.microsoft.com/office/drawing/2010/main">
                  <a14:imgLayer r:embed="rId11">
                    <a14:imgEffect>
                      <a14:brightnessContrast bright="30000" contrast="15000"/>
                    </a14:imgEffect>
                  </a14:imgLayer>
                </a14:imgProps>
              </a:ext>
              <a:ext uri="{28A0092B-C50C-407E-A947-70E740481C1C}">
                <a14:useLocalDpi xmlns:a14="http://schemas.microsoft.com/office/drawing/2010/main"/>
              </a:ext>
            </a:extLst>
          </a:blip>
          <a:srcRect/>
          <a:stretch>
            <a:fillRect/>
          </a:stretch>
        </p:blipFill>
        <p:spPr bwMode="invGray">
          <a:xfrm>
            <a:off x="0" y="0"/>
            <a:ext cx="9144000" cy="945688"/>
          </a:xfrm>
          <a:prstGeom prst="rect">
            <a:avLst/>
          </a:prstGeom>
          <a:noFill/>
          <a:effectLst>
            <a:outerShdw blurRad="50800" dist="38100" dir="5400000" sx="101000" sy="101000" algn="t"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1028" name="Rectangle 4"/>
          <p:cNvSpPr>
            <a:spLocks noGrp="1" noChangeArrowheads="1"/>
          </p:cNvSpPr>
          <p:nvPr>
            <p:ph type="title"/>
          </p:nvPr>
        </p:nvSpPr>
        <p:spPr bwMode="auto">
          <a:xfrm>
            <a:off x="457200" y="413876"/>
            <a:ext cx="7312025" cy="531812"/>
          </a:xfrm>
          <a:prstGeom prst="rect">
            <a:avLst/>
          </a:prstGeom>
          <a:noFill/>
          <a:ln w="12700">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029" name="Rectangle 5"/>
          <p:cNvSpPr>
            <a:spLocks noGrp="1" noChangeArrowheads="1"/>
          </p:cNvSpPr>
          <p:nvPr>
            <p:ph type="body" idx="1"/>
          </p:nvPr>
        </p:nvSpPr>
        <p:spPr bwMode="auto">
          <a:xfrm>
            <a:off x="461963" y="1470345"/>
            <a:ext cx="8234361" cy="1040285"/>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p:txBody>
      </p:sp>
      <p:sp>
        <p:nvSpPr>
          <p:cNvPr id="6" name="Rectangle 5"/>
          <p:cNvSpPr>
            <a:spLocks noChangeArrowheads="1"/>
          </p:cNvSpPr>
          <p:nvPr userDrawn="1"/>
        </p:nvSpPr>
        <p:spPr bwMode="auto">
          <a:xfrm>
            <a:off x="2418784" y="6643688"/>
            <a:ext cx="4176144" cy="215444"/>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800" dirty="0">
                <a:solidFill>
                  <a:srgbClr val="000000"/>
                </a:solidFill>
                <a:ea typeface="ＭＳ Ｐゴシック" pitchFamily="-112" charset="-128"/>
              </a:rPr>
              <a:t>COPYRIGHT 2016 LOCKHEED MARTIN CORPORATION – ALL RIGHTS RESERVED</a:t>
            </a:r>
          </a:p>
        </p:txBody>
      </p:sp>
      <p:sp>
        <p:nvSpPr>
          <p:cNvPr id="7" name="Rectangle 6"/>
          <p:cNvSpPr>
            <a:spLocks noChangeArrowheads="1"/>
          </p:cNvSpPr>
          <p:nvPr userDrawn="1"/>
        </p:nvSpPr>
        <p:spPr bwMode="auto">
          <a:xfrm>
            <a:off x="7269163" y="6551613"/>
            <a:ext cx="1412875" cy="211137"/>
          </a:xfrm>
          <a:prstGeom prst="rect">
            <a:avLst/>
          </a:prstGeom>
          <a:noFill/>
          <a:ln w="12700">
            <a:noFill/>
            <a:miter lim="800000"/>
            <a:headEnd/>
            <a:tailEnd/>
          </a:ln>
          <a:effectLst/>
        </p:spPr>
        <p:txBody>
          <a:bodyPr lIns="88900" tIns="44450" rIns="88900" bIns="44450">
            <a:spAutoFit/>
          </a:bodyPr>
          <a:lstStyle/>
          <a:p>
            <a:pPr algn="r" defTabSz="887413" eaLnBrk="0" fontAlgn="base" hangingPunct="0">
              <a:spcBef>
                <a:spcPct val="50000"/>
              </a:spcBef>
              <a:spcAft>
                <a:spcPct val="0"/>
              </a:spcAft>
            </a:pPr>
            <a:fld id="{0A9B9938-D07C-4868-9224-FCB3BBCD6C44}" type="slidenum">
              <a:rPr lang="en-US" sz="800" b="1">
                <a:solidFill>
                  <a:srgbClr val="808080"/>
                </a:solidFill>
                <a:ea typeface="ＭＳ Ｐゴシック" pitchFamily="-112" charset="-128"/>
              </a:rPr>
              <a:pPr algn="r" defTabSz="887413" eaLnBrk="0" fontAlgn="base" hangingPunct="0">
                <a:spcBef>
                  <a:spcPct val="50000"/>
                </a:spcBef>
                <a:spcAft>
                  <a:spcPct val="0"/>
                </a:spcAft>
              </a:pPr>
              <a:t>‹#›</a:t>
            </a:fld>
            <a:endParaRPr lang="en-US" sz="800" b="1" dirty="0">
              <a:solidFill>
                <a:srgbClr val="808080"/>
              </a:solidFill>
              <a:ea typeface="ＭＳ Ｐゴシック" pitchFamily="-112" charset="-128"/>
            </a:endParaRPr>
          </a:p>
        </p:txBody>
      </p:sp>
      <p:sp>
        <p:nvSpPr>
          <p:cNvPr id="10" name="Freeform 6"/>
          <p:cNvSpPr>
            <a:spLocks noChangeAspect="1"/>
          </p:cNvSpPr>
          <p:nvPr userDrawn="1"/>
        </p:nvSpPr>
        <p:spPr bwMode="black">
          <a:xfrm>
            <a:off x="7391400" y="184808"/>
            <a:ext cx="1534266" cy="576072"/>
          </a:xfrm>
          <a:custGeom>
            <a:avLst/>
            <a:gdLst/>
            <a:ahLst/>
            <a:cxnLst>
              <a:cxn ang="0">
                <a:pos x="1158" y="163"/>
              </a:cxn>
              <a:cxn ang="0">
                <a:pos x="950" y="163"/>
              </a:cxn>
              <a:cxn ang="0">
                <a:pos x="1002" y="0"/>
              </a:cxn>
              <a:cxn ang="0">
                <a:pos x="825" y="163"/>
              </a:cxn>
              <a:cxn ang="0">
                <a:pos x="4" y="163"/>
              </a:cxn>
              <a:cxn ang="0">
                <a:pos x="0" y="164"/>
              </a:cxn>
              <a:cxn ang="0">
                <a:pos x="4" y="165"/>
              </a:cxn>
              <a:cxn ang="0">
                <a:pos x="130" y="167"/>
              </a:cxn>
              <a:cxn ang="0">
                <a:pos x="408" y="170"/>
              </a:cxn>
              <a:cxn ang="0">
                <a:pos x="810" y="176"/>
              </a:cxn>
              <a:cxn ang="0">
                <a:pos x="736" y="245"/>
              </a:cxn>
              <a:cxn ang="0">
                <a:pos x="710" y="272"/>
              </a:cxn>
              <a:cxn ang="0">
                <a:pos x="712" y="272"/>
              </a:cxn>
              <a:cxn ang="0">
                <a:pos x="744" y="245"/>
              </a:cxn>
              <a:cxn ang="0">
                <a:pos x="826" y="177"/>
              </a:cxn>
              <a:cxn ang="0">
                <a:pos x="929" y="177"/>
              </a:cxn>
              <a:cxn ang="0">
                <a:pos x="918" y="217"/>
              </a:cxn>
              <a:cxn ang="0">
                <a:pos x="909" y="255"/>
              </a:cxn>
              <a:cxn ang="0">
                <a:pos x="696" y="353"/>
              </a:cxn>
              <a:cxn ang="0">
                <a:pos x="577" y="408"/>
              </a:cxn>
              <a:cxn ang="0">
                <a:pos x="580" y="409"/>
              </a:cxn>
              <a:cxn ang="0">
                <a:pos x="691" y="361"/>
              </a:cxn>
              <a:cxn ang="0">
                <a:pos x="906" y="268"/>
              </a:cxn>
              <a:cxn ang="0">
                <a:pos x="879" y="374"/>
              </a:cxn>
              <a:cxn ang="0">
                <a:pos x="868" y="414"/>
              </a:cxn>
              <a:cxn ang="0">
                <a:pos x="868" y="416"/>
              </a:cxn>
              <a:cxn ang="0">
                <a:pos x="871" y="415"/>
              </a:cxn>
              <a:cxn ang="0">
                <a:pos x="885" y="373"/>
              </a:cxn>
              <a:cxn ang="0">
                <a:pos x="918" y="262"/>
              </a:cxn>
              <a:cxn ang="0">
                <a:pos x="1006" y="225"/>
              </a:cxn>
              <a:cxn ang="0">
                <a:pos x="1084" y="192"/>
              </a:cxn>
              <a:cxn ang="0">
                <a:pos x="1158" y="163"/>
              </a:cxn>
              <a:cxn ang="0">
                <a:pos x="843" y="163"/>
              </a:cxn>
              <a:cxn ang="0">
                <a:pos x="924" y="95"/>
              </a:cxn>
              <a:cxn ang="0">
                <a:pos x="956" y="68"/>
              </a:cxn>
              <a:cxn ang="0">
                <a:pos x="932" y="163"/>
              </a:cxn>
              <a:cxn ang="0">
                <a:pos x="843" y="163"/>
              </a:cxn>
              <a:cxn ang="0">
                <a:pos x="1158" y="163"/>
              </a:cxn>
              <a:cxn ang="0">
                <a:pos x="945" y="179"/>
              </a:cxn>
              <a:cxn ang="0">
                <a:pos x="1068" y="181"/>
              </a:cxn>
              <a:cxn ang="0">
                <a:pos x="1028" y="200"/>
              </a:cxn>
              <a:cxn ang="0">
                <a:pos x="924" y="248"/>
              </a:cxn>
              <a:cxn ang="0">
                <a:pos x="945" y="179"/>
              </a:cxn>
              <a:cxn ang="0">
                <a:pos x="1158" y="163"/>
              </a:cxn>
            </a:cxnLst>
            <a:rect l="0" t="0" r="r" b="b"/>
            <a:pathLst>
              <a:path w="1159" h="417">
                <a:moveTo>
                  <a:pt x="1158" y="163"/>
                </a:moveTo>
                <a:lnTo>
                  <a:pt x="950" y="163"/>
                </a:lnTo>
                <a:lnTo>
                  <a:pt x="1002" y="0"/>
                </a:lnTo>
                <a:lnTo>
                  <a:pt x="825" y="163"/>
                </a:lnTo>
                <a:lnTo>
                  <a:pt x="4" y="163"/>
                </a:lnTo>
                <a:lnTo>
                  <a:pt x="0" y="164"/>
                </a:lnTo>
                <a:lnTo>
                  <a:pt x="4" y="165"/>
                </a:lnTo>
                <a:lnTo>
                  <a:pt x="130" y="167"/>
                </a:lnTo>
                <a:lnTo>
                  <a:pt x="408" y="170"/>
                </a:lnTo>
                <a:lnTo>
                  <a:pt x="810" y="176"/>
                </a:lnTo>
                <a:lnTo>
                  <a:pt x="736" y="245"/>
                </a:lnTo>
                <a:lnTo>
                  <a:pt x="710" y="272"/>
                </a:lnTo>
                <a:lnTo>
                  <a:pt x="712" y="272"/>
                </a:lnTo>
                <a:lnTo>
                  <a:pt x="744" y="245"/>
                </a:lnTo>
                <a:lnTo>
                  <a:pt x="826" y="177"/>
                </a:lnTo>
                <a:lnTo>
                  <a:pt x="929" y="177"/>
                </a:lnTo>
                <a:lnTo>
                  <a:pt x="918" y="217"/>
                </a:lnTo>
                <a:lnTo>
                  <a:pt x="909" y="255"/>
                </a:lnTo>
                <a:lnTo>
                  <a:pt x="696" y="353"/>
                </a:lnTo>
                <a:lnTo>
                  <a:pt x="577" y="408"/>
                </a:lnTo>
                <a:lnTo>
                  <a:pt x="580" y="409"/>
                </a:lnTo>
                <a:lnTo>
                  <a:pt x="691" y="361"/>
                </a:lnTo>
                <a:lnTo>
                  <a:pt x="906" y="268"/>
                </a:lnTo>
                <a:lnTo>
                  <a:pt x="879" y="374"/>
                </a:lnTo>
                <a:lnTo>
                  <a:pt x="868" y="414"/>
                </a:lnTo>
                <a:lnTo>
                  <a:pt x="868" y="416"/>
                </a:lnTo>
                <a:lnTo>
                  <a:pt x="871" y="415"/>
                </a:lnTo>
                <a:lnTo>
                  <a:pt x="885" y="373"/>
                </a:lnTo>
                <a:lnTo>
                  <a:pt x="918" y="262"/>
                </a:lnTo>
                <a:lnTo>
                  <a:pt x="1006" y="225"/>
                </a:lnTo>
                <a:lnTo>
                  <a:pt x="1084" y="192"/>
                </a:lnTo>
                <a:lnTo>
                  <a:pt x="1158" y="163"/>
                </a:lnTo>
                <a:lnTo>
                  <a:pt x="843" y="163"/>
                </a:lnTo>
                <a:lnTo>
                  <a:pt x="924" y="95"/>
                </a:lnTo>
                <a:lnTo>
                  <a:pt x="956" y="68"/>
                </a:lnTo>
                <a:lnTo>
                  <a:pt x="932" y="163"/>
                </a:lnTo>
                <a:lnTo>
                  <a:pt x="843" y="163"/>
                </a:lnTo>
                <a:lnTo>
                  <a:pt x="1158" y="163"/>
                </a:lnTo>
                <a:lnTo>
                  <a:pt x="945" y="179"/>
                </a:lnTo>
                <a:lnTo>
                  <a:pt x="1068" y="181"/>
                </a:lnTo>
                <a:lnTo>
                  <a:pt x="1028" y="200"/>
                </a:lnTo>
                <a:lnTo>
                  <a:pt x="924" y="248"/>
                </a:lnTo>
                <a:lnTo>
                  <a:pt x="945" y="179"/>
                </a:lnTo>
                <a:lnTo>
                  <a:pt x="1158" y="163"/>
                </a:lnTo>
              </a:path>
            </a:pathLst>
          </a:custGeom>
          <a:solidFill>
            <a:schemeClr val="tx2"/>
          </a:solidFill>
          <a:ln w="0" cap="rnd" cmpd="sng">
            <a:solidFill>
              <a:schemeClr val="tx2"/>
            </a:solidFill>
            <a:prstDash val="solid"/>
            <a:round/>
            <a:headEnd type="none" w="med" len="med"/>
            <a:tailEnd type="none" w="med" len="med"/>
          </a:ln>
          <a:effectLst>
            <a:glow rad="12700">
              <a:schemeClr val="bg1">
                <a:lumMod val="75000"/>
              </a:schemeClr>
            </a:glow>
            <a:outerShdw blurRad="50800" dist="50800" dir="5400000" sx="1000" sy="1000" algn="ctr" rotWithShape="0">
              <a:srgbClr val="000000">
                <a:alpha val="43137"/>
              </a:srgbClr>
            </a:outerShdw>
            <a:reflection stA="45000" endPos="0" dist="50800" dir="5400000" sy="-100000" algn="bl" rotWithShape="0"/>
          </a:effectLst>
        </p:spPr>
        <p:txBody>
          <a:bodyPr/>
          <a:lstStyle/>
          <a:p>
            <a:pPr eaLnBrk="0" fontAlgn="base" hangingPunct="0">
              <a:spcBef>
                <a:spcPct val="0"/>
              </a:spcBef>
              <a:spcAft>
                <a:spcPct val="0"/>
              </a:spcAft>
            </a:pPr>
            <a:endParaRPr lang="en-US" sz="2000" b="1">
              <a:solidFill>
                <a:srgbClr val="FAFD00"/>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011044257"/>
      </p:ext>
    </p:extLst>
  </p:cSld>
  <p:clrMap bg1="dk2" tx1="lt1" bg2="dk1"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Lst>
  <p:txStyles>
    <p:titleStyle>
      <a:lvl1pPr algn="l" defTabSz="887413" rtl="0" eaLnBrk="1" fontAlgn="base" hangingPunct="1">
        <a:spcBef>
          <a:spcPct val="0"/>
        </a:spcBef>
        <a:spcAft>
          <a:spcPct val="0"/>
        </a:spcAft>
        <a:defRPr sz="2800" b="1">
          <a:solidFill>
            <a:schemeClr val="tx2"/>
          </a:solidFill>
          <a:effectLst>
            <a:outerShdw blurRad="38100" dist="38100" dir="2700000" algn="tl">
              <a:srgbClr val="000000">
                <a:alpha val="43137"/>
              </a:srgbClr>
            </a:outerShdw>
          </a:effectLst>
          <a:latin typeface="+mj-lt"/>
          <a:ea typeface="ＭＳ Ｐゴシック" pitchFamily="-112" charset="-128"/>
          <a:cs typeface="ＭＳ Ｐゴシック" pitchFamily="-112" charset="-128"/>
        </a:defRPr>
      </a:lvl1pPr>
      <a:lvl2pPr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2pPr>
      <a:lvl3pPr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3pPr>
      <a:lvl4pPr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4pPr>
      <a:lvl5pPr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5pPr>
      <a:lvl6pPr marL="4572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6pPr>
      <a:lvl7pPr marL="9144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7pPr>
      <a:lvl8pPr marL="13716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8pPr>
      <a:lvl9pPr marL="18288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9pPr>
    </p:titleStyle>
    <p:bodyStyle>
      <a:lvl1pPr marL="222250" indent="-222250" algn="l" defTabSz="887413" rtl="0" eaLnBrk="1" fontAlgn="base" hangingPunct="1">
        <a:spcBef>
          <a:spcPct val="20000"/>
        </a:spcBef>
        <a:spcAft>
          <a:spcPct val="0"/>
        </a:spcAft>
        <a:buSzPct val="100000"/>
        <a:buChar char="•"/>
        <a:defRPr sz="2200" b="1">
          <a:solidFill>
            <a:schemeClr val="bg2"/>
          </a:solidFill>
          <a:effectLst/>
          <a:latin typeface="+mn-lt"/>
          <a:ea typeface="ＭＳ Ｐゴシック" pitchFamily="-112" charset="-128"/>
          <a:cs typeface="ＭＳ Ｐゴシック" pitchFamily="-112" charset="-128"/>
        </a:defRPr>
      </a:lvl1pPr>
      <a:lvl2pPr marL="615950" indent="-279400" algn="l" defTabSz="887413" rtl="0" eaLnBrk="1" fontAlgn="base" hangingPunct="1">
        <a:spcBef>
          <a:spcPct val="20000"/>
        </a:spcBef>
        <a:spcAft>
          <a:spcPct val="0"/>
        </a:spcAft>
        <a:buSzPct val="100000"/>
        <a:buChar char="–"/>
        <a:defRPr sz="2000" b="1">
          <a:solidFill>
            <a:schemeClr val="bg2"/>
          </a:solidFill>
          <a:effectLst/>
          <a:latin typeface="+mn-lt"/>
          <a:ea typeface="ＭＳ Ｐゴシック" pitchFamily="-112" charset="-128"/>
        </a:defRPr>
      </a:lvl2pPr>
      <a:lvl3pPr marL="998538" indent="-268288" algn="l" defTabSz="887413" rtl="0" eaLnBrk="1" fontAlgn="base" hangingPunct="1">
        <a:spcBef>
          <a:spcPct val="20000"/>
        </a:spcBef>
        <a:spcAft>
          <a:spcPct val="0"/>
        </a:spcAft>
        <a:buSzPct val="80000"/>
        <a:buChar char="•"/>
        <a:defRPr sz="1800" b="1">
          <a:solidFill>
            <a:schemeClr val="bg2"/>
          </a:solidFill>
          <a:effectLst/>
          <a:latin typeface="+mn-lt"/>
          <a:ea typeface="ＭＳ Ｐゴシック" pitchFamily="-112" charset="-128"/>
        </a:defRPr>
      </a:lvl3pPr>
      <a:lvl4pPr marL="1550988" indent="-222250" algn="l" defTabSz="887413" rtl="0" eaLnBrk="1" fontAlgn="base" hangingPunct="1">
        <a:spcBef>
          <a:spcPct val="20000"/>
        </a:spcBef>
        <a:spcAft>
          <a:spcPct val="0"/>
        </a:spcAft>
        <a:buChar char="–"/>
        <a:defRPr sz="2000" b="1">
          <a:solidFill>
            <a:schemeClr val="bg2"/>
          </a:solidFill>
          <a:effectLst/>
          <a:latin typeface="+mn-lt"/>
          <a:ea typeface="ＭＳ Ｐゴシック" pitchFamily="-112" charset="-128"/>
        </a:defRPr>
      </a:lvl4pPr>
      <a:lvl5pPr marL="1993900" indent="-222250" algn="l" defTabSz="887413" rtl="0" eaLnBrk="1" fontAlgn="base" hangingPunct="1">
        <a:spcBef>
          <a:spcPct val="20000"/>
        </a:spcBef>
        <a:spcAft>
          <a:spcPct val="0"/>
        </a:spcAft>
        <a:buChar char="»"/>
        <a:defRPr sz="2000" b="1">
          <a:solidFill>
            <a:schemeClr val="bg2"/>
          </a:solidFill>
          <a:effectLst/>
          <a:latin typeface="+mn-lt"/>
          <a:ea typeface="ＭＳ Ｐゴシック" pitchFamily="-112" charset="-128"/>
        </a:defRPr>
      </a:lvl5pPr>
      <a:lvl6pPr marL="24511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6pPr>
      <a:lvl7pPr marL="29083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7pPr>
      <a:lvl8pPr marL="33655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8pPr>
      <a:lvl9pPr marL="38227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4" cstate="print"/>
          <a:stretch>
            <a:fillRect/>
          </a:stretch>
        </p:blipFill>
        <p:spPr>
          <a:xfrm>
            <a:off x="7700566" y="6432468"/>
            <a:ext cx="1248074" cy="334484"/>
          </a:xfrm>
          <a:prstGeom prst="rect">
            <a:avLst/>
          </a:prstGeom>
        </p:spPr>
      </p:pic>
      <p:sp>
        <p:nvSpPr>
          <p:cNvPr id="4" name="TextBox 3"/>
          <p:cNvSpPr txBox="1"/>
          <p:nvPr/>
        </p:nvSpPr>
        <p:spPr>
          <a:xfrm>
            <a:off x="260350" y="6516370"/>
            <a:ext cx="3802568" cy="246221"/>
          </a:xfrm>
          <a:prstGeom prst="rect">
            <a:avLst/>
          </a:prstGeom>
          <a:noFill/>
        </p:spPr>
        <p:txBody>
          <a:bodyPr wrap="square" lIns="0" rIns="0" rtlCol="0">
            <a:spAutoFit/>
          </a:bodyPr>
          <a:lstStyle/>
          <a:p>
            <a:pPr algn="l"/>
            <a:r>
              <a:rPr lang="en-US" sz="1000" dirty="0">
                <a:solidFill>
                  <a:srgbClr val="89A2B6"/>
                </a:solidFill>
              </a:rPr>
              <a:t>Copyright © D-Wave Systems Inc.  </a:t>
            </a:r>
          </a:p>
        </p:txBody>
      </p:sp>
      <p:sp>
        <p:nvSpPr>
          <p:cNvPr id="7" name="TextBox 6"/>
          <p:cNvSpPr txBox="1"/>
          <p:nvPr/>
        </p:nvSpPr>
        <p:spPr>
          <a:xfrm>
            <a:off x="4441576" y="6516370"/>
            <a:ext cx="260848" cy="246221"/>
          </a:xfrm>
          <a:prstGeom prst="rect">
            <a:avLst/>
          </a:prstGeom>
          <a:noFill/>
        </p:spPr>
        <p:txBody>
          <a:bodyPr wrap="square" lIns="0" rIns="0" rtlCol="0">
            <a:spAutoFit/>
          </a:bodyPr>
          <a:lstStyle/>
          <a:p>
            <a:pPr algn="ctr"/>
            <a:fld id="{A4370C78-B62B-49DC-826F-593EDAA9C081}" type="slidenum">
              <a:rPr lang="en-US" sz="1000" smtClean="0">
                <a:solidFill>
                  <a:srgbClr val="89A2B6"/>
                </a:solidFill>
              </a:rPr>
              <a:pPr algn="ctr"/>
              <a:t>‹#›</a:t>
            </a:fld>
            <a:endParaRPr lang="en-US" sz="1000" dirty="0">
              <a:solidFill>
                <a:srgbClr val="89A2B6"/>
              </a:solidFill>
            </a:endParaRPr>
          </a:p>
        </p:txBody>
      </p:sp>
      <p:pic>
        <p:nvPicPr>
          <p:cNvPr id="8" name="Picture 7"/>
          <p:cNvPicPr>
            <a:picLocks noChangeAspect="1"/>
          </p:cNvPicPr>
          <p:nvPr/>
        </p:nvPicPr>
        <p:blipFill>
          <a:blip r:embed="rId15"/>
          <a:stretch>
            <a:fillRect/>
          </a:stretch>
        </p:blipFill>
        <p:spPr>
          <a:xfrm>
            <a:off x="0" y="0"/>
            <a:ext cx="9144000" cy="374443"/>
          </a:xfrm>
          <a:prstGeom prst="rect">
            <a:avLst/>
          </a:prstGeom>
        </p:spPr>
      </p:pic>
    </p:spTree>
    <p:extLst>
      <p:ext uri="{BB962C8B-B14F-4D97-AF65-F5344CB8AC3E}">
        <p14:creationId xmlns:p14="http://schemas.microsoft.com/office/powerpoint/2010/main" val="138779222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74320" indent="-201613" algn="l" defTabSz="914400" rtl="0" eaLnBrk="1" latinLnBrk="0" hangingPunct="1">
        <a:spcBef>
          <a:spcPts val="1000"/>
        </a:spcBef>
        <a:buFont typeface="Arial" pitchFamily="34" charset="0"/>
        <a:buChar char="•"/>
        <a:defRPr lang="en-US" sz="2800" b="1" kern="1200" noProof="0" dirty="0" smtClean="0">
          <a:solidFill>
            <a:schemeClr val="accent4"/>
          </a:solidFill>
          <a:latin typeface="+mn-lt"/>
          <a:ea typeface="+mn-ea"/>
          <a:cs typeface="+mn-cs"/>
        </a:defRPr>
      </a:lvl1pPr>
      <a:lvl2pPr marL="538163" indent="-296863" algn="l" defTabSz="914400" rtl="0" eaLnBrk="1" latinLnBrk="0" hangingPunct="1">
        <a:spcBef>
          <a:spcPts val="1000"/>
        </a:spcBef>
        <a:buFont typeface="Arial" pitchFamily="34" charset="0"/>
        <a:buChar char="–"/>
        <a:defRPr lang="en-US" sz="2800" kern="1200" noProof="0" dirty="0" smtClean="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lang="en-US" sz="2000" kern="1200" noProof="0" dirty="0" smtClean="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lang="en-US" sz="1800" kern="1200" noProof="0" dirty="0" smtClean="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1800" kern="1200" noProof="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00566" y="6432468"/>
            <a:ext cx="1248074" cy="334484"/>
          </a:xfrm>
          <a:prstGeom prst="rect">
            <a:avLst/>
          </a:prstGeom>
        </p:spPr>
      </p:pic>
      <p:sp>
        <p:nvSpPr>
          <p:cNvPr id="4" name="TextBox 3"/>
          <p:cNvSpPr txBox="1"/>
          <p:nvPr userDrawn="1"/>
        </p:nvSpPr>
        <p:spPr>
          <a:xfrm>
            <a:off x="260350" y="6516370"/>
            <a:ext cx="3802568" cy="246221"/>
          </a:xfrm>
          <a:prstGeom prst="rect">
            <a:avLst/>
          </a:prstGeom>
          <a:noFill/>
        </p:spPr>
        <p:txBody>
          <a:bodyPr wrap="square" lIns="0" rIns="0" rtlCol="0">
            <a:spAutoFit/>
          </a:bodyPr>
          <a:lstStyle/>
          <a:p>
            <a:pPr algn="l"/>
            <a:r>
              <a:rPr lang="en-US" sz="1000" dirty="0">
                <a:solidFill>
                  <a:srgbClr val="89A2B6"/>
                </a:solidFill>
              </a:rPr>
              <a:t>© 2017</a:t>
            </a:r>
            <a:r>
              <a:rPr lang="en-US" sz="1000" baseline="0" dirty="0">
                <a:solidFill>
                  <a:srgbClr val="89A2B6"/>
                </a:solidFill>
              </a:rPr>
              <a:t> </a:t>
            </a:r>
            <a:r>
              <a:rPr lang="en-US" sz="1000" dirty="0">
                <a:solidFill>
                  <a:srgbClr val="89A2B6"/>
                </a:solidFill>
              </a:rPr>
              <a:t> D-Wave Systems Inc. All Rights Reserved  </a:t>
            </a:r>
          </a:p>
        </p:txBody>
      </p:sp>
      <p:sp>
        <p:nvSpPr>
          <p:cNvPr id="7" name="TextBox 6"/>
          <p:cNvSpPr txBox="1"/>
          <p:nvPr userDrawn="1"/>
        </p:nvSpPr>
        <p:spPr>
          <a:xfrm>
            <a:off x="4441576" y="6516370"/>
            <a:ext cx="260848" cy="246221"/>
          </a:xfrm>
          <a:prstGeom prst="rect">
            <a:avLst/>
          </a:prstGeom>
          <a:noFill/>
        </p:spPr>
        <p:txBody>
          <a:bodyPr wrap="square" lIns="0" rIns="0" rtlCol="0">
            <a:spAutoFit/>
          </a:bodyPr>
          <a:lstStyle/>
          <a:p>
            <a:pPr algn="ctr"/>
            <a:fld id="{A4370C78-B62B-49DC-826F-593EDAA9C081}" type="slidenum">
              <a:rPr lang="en-US" sz="1000" smtClean="0">
                <a:solidFill>
                  <a:srgbClr val="89A2B6"/>
                </a:solidFill>
              </a:rPr>
              <a:pPr algn="ctr"/>
              <a:t>‹#›</a:t>
            </a:fld>
            <a:endParaRPr lang="en-US" sz="1000" dirty="0">
              <a:solidFill>
                <a:srgbClr val="89A2B6"/>
              </a:solidFill>
            </a:endParaRPr>
          </a:p>
        </p:txBody>
      </p:sp>
      <p:pic>
        <p:nvPicPr>
          <p:cNvPr id="8" name="Picture 7"/>
          <p:cNvPicPr>
            <a:picLocks noChangeAspect="1"/>
          </p:cNvPicPr>
          <p:nvPr userDrawn="1"/>
        </p:nvPicPr>
        <p:blipFill>
          <a:blip r:embed="rId8" cstate="print"/>
          <a:stretch>
            <a:fillRect/>
          </a:stretch>
        </p:blipFill>
        <p:spPr>
          <a:xfrm>
            <a:off x="0" y="0"/>
            <a:ext cx="9144000" cy="374443"/>
          </a:xfrm>
          <a:prstGeom prst="rect">
            <a:avLst/>
          </a:prstGeom>
        </p:spPr>
      </p:pic>
    </p:spTree>
    <p:extLst>
      <p:ext uri="{BB962C8B-B14F-4D97-AF65-F5344CB8AC3E}">
        <p14:creationId xmlns:p14="http://schemas.microsoft.com/office/powerpoint/2010/main" val="326005881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Lst>
  <p:transition>
    <p:fade/>
  </p:transition>
  <p:hf hdr="0" dt="0"/>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74320" indent="-201613" algn="l" defTabSz="914400" rtl="0" eaLnBrk="1" latinLnBrk="0" hangingPunct="1">
        <a:spcBef>
          <a:spcPts val="1000"/>
        </a:spcBef>
        <a:buFont typeface="Arial" pitchFamily="34" charset="0"/>
        <a:buChar char="•"/>
        <a:defRPr lang="en-US" sz="2800" b="1" kern="1200" noProof="0" dirty="0" smtClean="0">
          <a:solidFill>
            <a:schemeClr val="accent4"/>
          </a:solidFill>
          <a:latin typeface="+mn-lt"/>
          <a:ea typeface="+mn-ea"/>
          <a:cs typeface="+mn-cs"/>
        </a:defRPr>
      </a:lvl1pPr>
      <a:lvl2pPr marL="538163" indent="-296863" algn="l" defTabSz="914400" rtl="0" eaLnBrk="1" latinLnBrk="0" hangingPunct="1">
        <a:spcBef>
          <a:spcPts val="1000"/>
        </a:spcBef>
        <a:buFont typeface="Arial" pitchFamily="34" charset="0"/>
        <a:buChar char="–"/>
        <a:defRPr lang="en-US" sz="2800" kern="1200" noProof="0" dirty="0" smtClean="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lang="en-US" sz="2000" kern="1200" noProof="0" dirty="0" smtClean="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lang="en-US" sz="1800" kern="1200" noProof="0" dirty="0" smtClean="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1800" kern="1200" noProof="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math.mit.edu/~goemans/18434S06/setcover-tamara.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isolario.it/extra/publications/papers/BGPIncompleteness.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809.06433"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dwavesys.com/sites/default/files/10_Tues_PM_TopPipe.pdf"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dwavesys.com/qubits-north-america-2018"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wavesystems/dwave_networkx" TargetMode="External"/><Relationship Id="rId2" Type="http://schemas.openxmlformats.org/officeDocument/2006/relationships/hyperlink" Target="https://dwavefederal.com/app/uploads/2017/10/Qubits-Day-2-Morning-4_Susan_LANL.pdf"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sr.lanl.gov/data/2017.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Detecting Lateral Movement with a Compute-Intense Graph Kernel</a:t>
            </a:r>
          </a:p>
        </p:txBody>
      </p:sp>
      <p:sp>
        <p:nvSpPr>
          <p:cNvPr id="5" name="Subtitle 4"/>
          <p:cNvSpPr>
            <a:spLocks noGrp="1"/>
          </p:cNvSpPr>
          <p:nvPr>
            <p:ph type="subTitle" idx="1"/>
          </p:nvPr>
        </p:nvSpPr>
        <p:spPr>
          <a:xfrm>
            <a:off x="566982" y="2943144"/>
            <a:ext cx="8137631" cy="921124"/>
          </a:xfrm>
        </p:spPr>
        <p:txBody>
          <a:bodyPr>
            <a:normAutofit/>
          </a:bodyPr>
          <a:lstStyle/>
          <a:p>
            <a:pPr>
              <a:spcBef>
                <a:spcPts val="400"/>
              </a:spcBef>
            </a:pPr>
            <a:r>
              <a:rPr lang="en-US" sz="1800" dirty="0"/>
              <a:t>&lt;anonymous collaborator&gt;	</a:t>
            </a:r>
          </a:p>
          <a:p>
            <a:pPr>
              <a:spcBef>
                <a:spcPts val="400"/>
              </a:spcBef>
            </a:pPr>
            <a:r>
              <a:rPr lang="en-US" sz="1800" dirty="0"/>
              <a:t>Steve Reinhardt	D-Wave Government        </a:t>
            </a:r>
            <a:r>
              <a:rPr lang="en-US" sz="1800" dirty="0" err="1"/>
              <a:t>sreinhardt@dwavesys.com</a:t>
            </a:r>
            <a:endParaRPr lang="en-US" sz="1800" dirty="0"/>
          </a:p>
        </p:txBody>
      </p:sp>
      <p:sp>
        <p:nvSpPr>
          <p:cNvPr id="6" name="Subtitle 4">
            <a:extLst>
              <a:ext uri="{FF2B5EF4-FFF2-40B4-BE49-F238E27FC236}">
                <a16:creationId xmlns:a16="http://schemas.microsoft.com/office/drawing/2014/main" xmlns="" id="{FF6C33F8-C12A-CD4E-98A7-32E84EC963B6}"/>
              </a:ext>
            </a:extLst>
          </p:cNvPr>
          <p:cNvSpPr txBox="1">
            <a:spLocks/>
          </p:cNvSpPr>
          <p:nvPr/>
        </p:nvSpPr>
        <p:spPr bwMode="auto">
          <a:xfrm>
            <a:off x="566981" y="6081922"/>
            <a:ext cx="8137631" cy="921124"/>
          </a:xfrm>
          <a:prstGeom prst="rect">
            <a:avLst/>
          </a:prstGeom>
        </p:spPr>
        <p:txBody>
          <a:bodyPr>
            <a:normAutofit/>
          </a:bodyPr>
          <a:lstStyle>
            <a:lvl1pPr marL="0" indent="0" algn="l" defTabSz="914400" rtl="0" eaLnBrk="1" latinLnBrk="0" hangingPunct="1">
              <a:spcBef>
                <a:spcPts val="1000"/>
              </a:spcBef>
              <a:buFont typeface="Arial" pitchFamily="34" charset="0"/>
              <a:buNone/>
              <a:defRPr lang="en-US" sz="2800" b="0" kern="1200" noProof="0">
                <a:solidFill>
                  <a:schemeClr val="tx1">
                    <a:lumMod val="65000"/>
                    <a:lumOff val="35000"/>
                  </a:schemeClr>
                </a:solidFill>
                <a:effectLst/>
                <a:latin typeface="Calibri" panose="020F0502020204030204" pitchFamily="34" charset="0"/>
                <a:ea typeface="+mn-ea"/>
                <a:cs typeface="+mn-cs"/>
              </a:defRPr>
            </a:lvl1pPr>
            <a:lvl2pPr marL="457200" indent="0" algn="ctr" defTabSz="914400" rtl="0" eaLnBrk="1" latinLnBrk="0" hangingPunct="1">
              <a:spcBef>
                <a:spcPts val="1000"/>
              </a:spcBef>
              <a:buFont typeface="Arial" pitchFamily="34" charset="0"/>
              <a:buNone/>
              <a:defRPr lang="en-US" sz="2800" kern="1200" noProof="0">
                <a:solidFill>
                  <a:schemeClr val="tx1">
                    <a:tint val="75000"/>
                  </a:schemeClr>
                </a:solidFill>
                <a:latin typeface="+mn-lt"/>
                <a:ea typeface="+mn-ea"/>
                <a:cs typeface="+mn-cs"/>
              </a:defRPr>
            </a:lvl2pPr>
            <a:lvl3pPr marL="914400" indent="0" algn="ctr" defTabSz="914400" rtl="0" eaLnBrk="1" latinLnBrk="0" hangingPunct="1">
              <a:spcBef>
                <a:spcPts val="1000"/>
              </a:spcBef>
              <a:buFont typeface="Arial" pitchFamily="34" charset="0"/>
              <a:buNone/>
              <a:defRPr lang="en-US" sz="2000" kern="1200" noProof="0">
                <a:solidFill>
                  <a:schemeClr val="tx1">
                    <a:tint val="75000"/>
                  </a:schemeClr>
                </a:solidFill>
                <a:latin typeface="+mn-lt"/>
                <a:ea typeface="+mn-ea"/>
                <a:cs typeface="+mn-cs"/>
              </a:defRPr>
            </a:lvl3pPr>
            <a:lvl4pPr marL="1371600" indent="0" algn="ctr" defTabSz="914400" rtl="0" eaLnBrk="1" latinLnBrk="0" hangingPunct="1">
              <a:spcBef>
                <a:spcPts val="1000"/>
              </a:spcBef>
              <a:buFont typeface="Arial" pitchFamily="34" charset="0"/>
              <a:buNone/>
              <a:defRPr lang="en-US" sz="1800" kern="1200" noProof="0">
                <a:solidFill>
                  <a:schemeClr val="tx1">
                    <a:tint val="75000"/>
                  </a:schemeClr>
                </a:solidFill>
                <a:latin typeface="+mn-lt"/>
                <a:ea typeface="+mn-ea"/>
                <a:cs typeface="+mn-cs"/>
              </a:defRPr>
            </a:lvl4pPr>
            <a:lvl5pPr marL="1828800" indent="0" algn="ctr" defTabSz="914400" rtl="0" eaLnBrk="1" latinLnBrk="0" hangingPunct="1">
              <a:spcBef>
                <a:spcPts val="1000"/>
              </a:spcBef>
              <a:buFont typeface="Arial" pitchFamily="34" charset="0"/>
              <a:buNone/>
              <a:defRPr lang="en-US" sz="1800" kern="1200" noProof="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400"/>
              </a:spcBef>
            </a:pPr>
            <a:r>
              <a:rPr lang="en-US" sz="1800" dirty="0">
                <a:solidFill>
                  <a:schemeClr val="bg1"/>
                </a:solidFill>
              </a:rPr>
              <a:t>Elizabeth Munch		Michigan State University	</a:t>
            </a:r>
          </a:p>
          <a:p>
            <a:pPr>
              <a:spcBef>
                <a:spcPts val="400"/>
              </a:spcBef>
            </a:pPr>
            <a:r>
              <a:rPr lang="en-US" sz="1800" dirty="0">
                <a:solidFill>
                  <a:schemeClr val="bg1"/>
                </a:solidFill>
              </a:rPr>
              <a:t>Jesse </a:t>
            </a:r>
            <a:r>
              <a:rPr lang="en-US" sz="1800" dirty="0" err="1">
                <a:solidFill>
                  <a:schemeClr val="bg1"/>
                </a:solidFill>
              </a:rPr>
              <a:t>Berwald</a:t>
            </a:r>
            <a:r>
              <a:rPr lang="en-US" sz="1800" dirty="0">
                <a:solidFill>
                  <a:schemeClr val="bg1"/>
                </a:solidFill>
              </a:rPr>
              <a:t>, Joel Gottlieb	D-Wave Systems</a:t>
            </a:r>
          </a:p>
        </p:txBody>
      </p:sp>
    </p:spTree>
    <p:extLst>
      <p:ext uri="{BB962C8B-B14F-4D97-AF65-F5344CB8AC3E}">
        <p14:creationId xmlns:p14="http://schemas.microsoft.com/office/powerpoint/2010/main" val="194677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E233A-724A-D747-91A2-57FCC33A5A7E}"/>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xmlns="" id="{FF6AD392-AD41-AE46-B18D-D9DE78792A05}"/>
              </a:ext>
            </a:extLst>
          </p:cNvPr>
          <p:cNvSpPr>
            <a:spLocks noGrp="1"/>
          </p:cNvSpPr>
          <p:nvPr>
            <p:ph idx="1"/>
          </p:nvPr>
        </p:nvSpPr>
        <p:spPr/>
        <p:txBody>
          <a:bodyPr/>
          <a:lstStyle/>
          <a:p>
            <a:r>
              <a:rPr lang="en-US" dirty="0"/>
              <a:t>Code available via private </a:t>
            </a:r>
            <a:r>
              <a:rPr lang="en-US" dirty="0" err="1"/>
              <a:t>Github</a:t>
            </a:r>
            <a:r>
              <a:rPr lang="en-US" dirty="0"/>
              <a:t> repository</a:t>
            </a:r>
          </a:p>
          <a:p>
            <a:r>
              <a:rPr lang="en-US" dirty="0"/>
              <a:t>Need to verify on data known to have lateral movement</a:t>
            </a:r>
          </a:p>
          <a:p>
            <a:r>
              <a:rPr lang="en-US" dirty="0"/>
              <a:t>Looking for collaborators, esp. with data</a:t>
            </a:r>
          </a:p>
        </p:txBody>
      </p:sp>
    </p:spTree>
    <p:extLst>
      <p:ext uri="{BB962C8B-B14F-4D97-AF65-F5344CB8AC3E}">
        <p14:creationId xmlns:p14="http://schemas.microsoft.com/office/powerpoint/2010/main" val="365146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8B05003-F4D8-E44E-83C6-EB41CC582A8A}"/>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xmlns="" id="{6B27C0B6-B3E3-4440-B8C1-9F95E90D628E}"/>
              </a:ext>
            </a:extLst>
          </p:cNvPr>
          <p:cNvSpPr>
            <a:spLocks noGrp="1"/>
          </p:cNvSpPr>
          <p:nvPr>
            <p:ph idx="1"/>
          </p:nvPr>
        </p:nvSpPr>
        <p:spPr/>
        <p:txBody>
          <a:bodyPr/>
          <a:lstStyle/>
          <a:p>
            <a:r>
              <a:rPr lang="en-US" dirty="0"/>
              <a:t>Detecting lateral movement via maximum independent set</a:t>
            </a:r>
          </a:p>
          <a:p>
            <a:r>
              <a:rPr lang="en-US" dirty="0"/>
              <a:t>Achieving high performance with graph kernels on a D-Wave quantum computer</a:t>
            </a:r>
          </a:p>
          <a:p>
            <a:r>
              <a:rPr lang="en-US" dirty="0"/>
              <a:t>Implications for cyber analyses</a:t>
            </a:r>
          </a:p>
          <a:p>
            <a:endParaRPr lang="en-US" dirty="0"/>
          </a:p>
        </p:txBody>
      </p:sp>
      <p:sp>
        <p:nvSpPr>
          <p:cNvPr id="2" name="Right Arrow 1">
            <a:extLst>
              <a:ext uri="{FF2B5EF4-FFF2-40B4-BE49-F238E27FC236}">
                <a16:creationId xmlns:a16="http://schemas.microsoft.com/office/drawing/2014/main" xmlns="" id="{AA8679AE-BD19-A644-961C-443D3CCEC565}"/>
              </a:ext>
            </a:extLst>
          </p:cNvPr>
          <p:cNvSpPr/>
          <p:nvPr/>
        </p:nvSpPr>
        <p:spPr>
          <a:xfrm>
            <a:off x="-65988" y="2036191"/>
            <a:ext cx="622169" cy="273377"/>
          </a:xfrm>
          <a:prstGeom prst="rightArrow">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648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07759-BB2E-F943-8CB7-1B78C75533A1}"/>
              </a:ext>
            </a:extLst>
          </p:cNvPr>
          <p:cNvSpPr>
            <a:spLocks noGrp="1"/>
          </p:cNvSpPr>
          <p:nvPr>
            <p:ph type="title"/>
          </p:nvPr>
        </p:nvSpPr>
        <p:spPr/>
        <p:txBody>
          <a:bodyPr/>
          <a:lstStyle/>
          <a:p>
            <a:r>
              <a:rPr lang="en-US" dirty="0"/>
              <a:t>Two Main Paths to Quantum Computing</a:t>
            </a:r>
          </a:p>
        </p:txBody>
      </p:sp>
      <p:sp>
        <p:nvSpPr>
          <p:cNvPr id="3" name="Content Placeholder 2">
            <a:extLst>
              <a:ext uri="{FF2B5EF4-FFF2-40B4-BE49-F238E27FC236}">
                <a16:creationId xmlns:a16="http://schemas.microsoft.com/office/drawing/2014/main" xmlns="" id="{0B8BDECA-85A7-474F-ACCF-7037C202BAAB}"/>
              </a:ext>
            </a:extLst>
          </p:cNvPr>
          <p:cNvSpPr>
            <a:spLocks noGrp="1"/>
          </p:cNvSpPr>
          <p:nvPr>
            <p:ph idx="1"/>
          </p:nvPr>
        </p:nvSpPr>
        <p:spPr>
          <a:xfrm>
            <a:off x="190007" y="1508166"/>
            <a:ext cx="4251366" cy="4892632"/>
          </a:xfrm>
        </p:spPr>
        <p:txBody>
          <a:bodyPr/>
          <a:lstStyle/>
          <a:p>
            <a:pPr marL="0" indent="0">
              <a:buNone/>
            </a:pPr>
            <a:r>
              <a:rPr lang="en-US" b="1" dirty="0"/>
              <a:t>Gate-model architecture</a:t>
            </a:r>
          </a:p>
          <a:p>
            <a:pPr>
              <a:lnSpc>
                <a:spcPct val="100000"/>
              </a:lnSpc>
              <a:spcBef>
                <a:spcPts val="300"/>
              </a:spcBef>
              <a:spcAft>
                <a:spcPts val="300"/>
              </a:spcAft>
            </a:pPr>
            <a:r>
              <a:rPr lang="en-US" dirty="0"/>
              <a:t>Significant theoretical work since 1985, key </a:t>
            </a:r>
            <a:r>
              <a:rPr lang="en-US" dirty="0" err="1"/>
              <a:t>algs</a:t>
            </a:r>
            <a:r>
              <a:rPr lang="en-US" dirty="0"/>
              <a:t> defined in 1990s</a:t>
            </a:r>
          </a:p>
          <a:p>
            <a:pPr>
              <a:lnSpc>
                <a:spcPct val="100000"/>
              </a:lnSpc>
              <a:spcBef>
                <a:spcPts val="300"/>
              </a:spcBef>
              <a:spcAft>
                <a:spcPts val="300"/>
              </a:spcAft>
            </a:pPr>
            <a:r>
              <a:rPr lang="en-US" dirty="0"/>
              <a:t>Major issue of error correction identified by </a:t>
            </a:r>
            <a:r>
              <a:rPr lang="en-US" dirty="0" err="1"/>
              <a:t>Preskill</a:t>
            </a:r>
            <a:r>
              <a:rPr lang="en-US" dirty="0"/>
              <a:t> in 1998</a:t>
            </a:r>
          </a:p>
          <a:p>
            <a:pPr lvl="1">
              <a:lnSpc>
                <a:spcPct val="100000"/>
              </a:lnSpc>
              <a:spcBef>
                <a:spcPts val="0"/>
              </a:spcBef>
              <a:spcAft>
                <a:spcPts val="300"/>
              </a:spcAft>
            </a:pPr>
            <a:r>
              <a:rPr lang="en-US" dirty="0"/>
              <a:t>Believed to require 100-1000 physical qubits for every logical qubit</a:t>
            </a:r>
          </a:p>
          <a:p>
            <a:pPr>
              <a:lnSpc>
                <a:spcPct val="100000"/>
              </a:lnSpc>
              <a:spcBef>
                <a:spcPts val="300"/>
              </a:spcBef>
              <a:spcAft>
                <a:spcPts val="300"/>
              </a:spcAft>
            </a:pPr>
            <a:r>
              <a:rPr lang="en-US" dirty="0"/>
              <a:t>In early 2018, Google announced system with 72 physical qubits, results TBD</a:t>
            </a:r>
          </a:p>
          <a:p>
            <a:pPr>
              <a:lnSpc>
                <a:spcPct val="100000"/>
              </a:lnSpc>
              <a:spcBef>
                <a:spcPts val="300"/>
              </a:spcBef>
              <a:spcAft>
                <a:spcPts val="300"/>
              </a:spcAft>
            </a:pPr>
            <a:r>
              <a:rPr lang="en-US" dirty="0"/>
              <a:t>Digital nature in question</a:t>
            </a:r>
          </a:p>
          <a:p>
            <a:pPr lvl="1">
              <a:lnSpc>
                <a:spcPct val="100000"/>
              </a:lnSpc>
              <a:spcBef>
                <a:spcPts val="0"/>
              </a:spcBef>
              <a:spcAft>
                <a:spcPts val="300"/>
              </a:spcAft>
            </a:pPr>
            <a:r>
              <a:rPr lang="en-US" dirty="0" err="1"/>
              <a:t>Preskill</a:t>
            </a:r>
            <a:r>
              <a:rPr lang="en-US" dirty="0"/>
              <a:t>: “noisy intermediate-scale quantum” (NISQ) computers</a:t>
            </a:r>
          </a:p>
          <a:p>
            <a:pPr>
              <a:lnSpc>
                <a:spcPct val="100000"/>
              </a:lnSpc>
              <a:spcBef>
                <a:spcPts val="0"/>
              </a:spcBef>
              <a:spcAft>
                <a:spcPts val="300"/>
              </a:spcAft>
            </a:pPr>
            <a:r>
              <a:rPr lang="en-US" dirty="0"/>
              <a:t>Current focus on approximate optimization </a:t>
            </a:r>
            <a:r>
              <a:rPr lang="en-US" dirty="0" err="1"/>
              <a:t>algs</a:t>
            </a:r>
            <a:r>
              <a:rPr lang="en-US" dirty="0"/>
              <a:t> (e.g., QAOA)</a:t>
            </a:r>
          </a:p>
        </p:txBody>
      </p:sp>
      <p:sp>
        <p:nvSpPr>
          <p:cNvPr id="4" name="Content Placeholder 3">
            <a:extLst>
              <a:ext uri="{FF2B5EF4-FFF2-40B4-BE49-F238E27FC236}">
                <a16:creationId xmlns:a16="http://schemas.microsoft.com/office/drawing/2014/main" xmlns="" id="{B44C06B4-5A14-B949-AB32-98056B46652B}"/>
              </a:ext>
            </a:extLst>
          </p:cNvPr>
          <p:cNvSpPr>
            <a:spLocks noGrp="1"/>
          </p:cNvSpPr>
          <p:nvPr>
            <p:ph idx="10"/>
          </p:nvPr>
        </p:nvSpPr>
        <p:spPr>
          <a:xfrm>
            <a:off x="4783777" y="1506191"/>
            <a:ext cx="4229594" cy="4892632"/>
          </a:xfrm>
        </p:spPr>
        <p:txBody>
          <a:bodyPr/>
          <a:lstStyle/>
          <a:p>
            <a:pPr marL="0" indent="0">
              <a:buNone/>
            </a:pPr>
            <a:r>
              <a:rPr lang="en-US" b="1" dirty="0"/>
              <a:t>Quantum-annealing architecture</a:t>
            </a:r>
          </a:p>
          <a:p>
            <a:r>
              <a:rPr lang="en-US" dirty="0" err="1"/>
              <a:t>Nishimori</a:t>
            </a:r>
            <a:r>
              <a:rPr lang="en-US" dirty="0"/>
              <a:t> (1998) and </a:t>
            </a:r>
            <a:r>
              <a:rPr lang="en-US" dirty="0" err="1"/>
              <a:t>Farhi</a:t>
            </a:r>
            <a:r>
              <a:rPr lang="en-US" dirty="0"/>
              <a:t> (1999) described theory to find low energy states; Rose (2004) identified path to build such systems</a:t>
            </a:r>
          </a:p>
          <a:p>
            <a:r>
              <a:rPr lang="en-US" dirty="0"/>
              <a:t>D-Wave (2010+) has delivered 4 generations of systems, the latest with 2000 qubits</a:t>
            </a:r>
          </a:p>
          <a:p>
            <a:r>
              <a:rPr lang="en-US" dirty="0"/>
              <a:t>Academic knowledge is mostly empirical</a:t>
            </a:r>
          </a:p>
          <a:p>
            <a:r>
              <a:rPr lang="en-US" dirty="0"/>
              <a:t>Problems friendly to D-Wave topology show ~1000X advantage; real-world problems ~parity</a:t>
            </a:r>
          </a:p>
          <a:p>
            <a:r>
              <a:rPr lang="en-US" dirty="0"/>
              <a:t>New system generations every ~2yr</a:t>
            </a:r>
          </a:p>
        </p:txBody>
      </p:sp>
    </p:spTree>
    <p:extLst>
      <p:ext uri="{BB962C8B-B14F-4D97-AF65-F5344CB8AC3E}">
        <p14:creationId xmlns:p14="http://schemas.microsoft.com/office/powerpoint/2010/main" val="10266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27A75C8-7F83-BB48-94D7-44136A8AAD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84" y="50"/>
            <a:ext cx="9143998" cy="6871435"/>
          </a:xfrm>
          <a:prstGeom prst="rect">
            <a:avLst/>
          </a:prstGeom>
        </p:spPr>
      </p:pic>
    </p:spTree>
    <p:extLst>
      <p:ext uri="{BB962C8B-B14F-4D97-AF65-F5344CB8AC3E}">
        <p14:creationId xmlns:p14="http://schemas.microsoft.com/office/powerpoint/2010/main" val="80905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1116013"/>
            <a:ext cx="61722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000" b="1" dirty="0">
              <a:ln w="1905"/>
              <a:solidFill>
                <a:srgbClr val="000000"/>
              </a:solidFill>
              <a:effectLst>
                <a:innerShdw blurRad="69850" dist="43180" dir="5400000">
                  <a:srgbClr val="000000">
                    <a:alpha val="65000"/>
                  </a:srgbClr>
                </a:innerShdw>
              </a:effectLst>
              <a:latin typeface="Corbel"/>
              <a:cs typeface="Corbel"/>
            </a:endParaRPr>
          </a:p>
        </p:txBody>
      </p:sp>
      <p:sp>
        <p:nvSpPr>
          <p:cNvPr id="5" name="Title 4"/>
          <p:cNvSpPr>
            <a:spLocks noGrp="1"/>
          </p:cNvSpPr>
          <p:nvPr>
            <p:ph type="title"/>
          </p:nvPr>
        </p:nvSpPr>
        <p:spPr>
          <a:xfrm>
            <a:off x="324670" y="572177"/>
            <a:ext cx="8399451" cy="667961"/>
          </a:xfrm>
        </p:spPr>
        <p:txBody>
          <a:bodyPr/>
          <a:lstStyle/>
          <a:p>
            <a:r>
              <a:rPr lang="en-US" dirty="0"/>
              <a:t>Quantum Annealing: How a D-Wave system works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324" b="7161"/>
          <a:stretch/>
        </p:blipFill>
        <p:spPr>
          <a:xfrm>
            <a:off x="0" y="1842757"/>
            <a:ext cx="9144000" cy="3729846"/>
          </a:xfrm>
          <a:prstGeom prst="rect">
            <a:avLst/>
          </a:prstGeom>
        </p:spPr>
      </p:pic>
      <p:grpSp>
        <p:nvGrpSpPr>
          <p:cNvPr id="65" name="many dots"/>
          <p:cNvGrpSpPr/>
          <p:nvPr/>
        </p:nvGrpSpPr>
        <p:grpSpPr>
          <a:xfrm>
            <a:off x="117642" y="1863668"/>
            <a:ext cx="8956842" cy="3507874"/>
            <a:chOff x="81697" y="1162264"/>
            <a:chExt cx="8956842" cy="3507874"/>
          </a:xfrm>
        </p:grpSpPr>
        <p:sp>
          <p:nvSpPr>
            <p:cNvPr id="6" name="Oval 5"/>
            <p:cNvSpPr/>
            <p:nvPr/>
          </p:nvSpPr>
          <p:spPr>
            <a:xfrm>
              <a:off x="614948" y="144271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344863" y="1927727"/>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96674" y="155590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95495" y="1927727"/>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10611" y="281245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058737" y="326456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14708" y="2184777"/>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3171" y="2515260"/>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76934" y="141865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82982" y="212825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57773" y="3663325"/>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167003" y="203733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624414" y="420875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386161" y="190366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92989" y="363353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82750" y="2540001"/>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43621" y="125663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90435" y="347846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183214" y="447574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338035" y="1302085"/>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71297" y="2824721"/>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467811" y="4119620"/>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09974" y="400020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759158" y="204257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562834" y="272103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8687" y="368166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9845" y="305639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310022" y="320230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204392" y="282777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376953" y="2588127"/>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658960" y="437872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31340" y="206511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324834" y="343033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844800" y="377714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86308" y="418469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239234" y="439743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215129" y="315417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51698" y="1302085"/>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6545" y="231538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42702" y="194109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98758" y="159255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2820737" y="227701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118877" y="248746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334085" y="148333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229811" y="403165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857916" y="220846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66822" y="412954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87011" y="448885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371432" y="3502527"/>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383190" y="4499811"/>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324834" y="395208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94379" y="300627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81836" y="2467699"/>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538561" y="4293148"/>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990413" y="305440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735095" y="462201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09974" y="3312696"/>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538561" y="1640682"/>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1697" y="1162264"/>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final answer!"/>
          <p:cNvSpPr/>
          <p:nvPr/>
        </p:nvSpPr>
        <p:spPr>
          <a:xfrm>
            <a:off x="4922253" y="4888423"/>
            <a:ext cx="48126" cy="48126"/>
          </a:xfrm>
          <a:prstGeom prst="ellipse">
            <a:avLst/>
          </a:prstGeom>
          <a:solidFill>
            <a:srgbClr val="FF0000"/>
          </a:solidFill>
          <a:ln>
            <a:noFill/>
          </a:ln>
          <a:effectLst>
            <a:glow rad="50800">
              <a:srgbClr val="FF0000">
                <a:alpha val="4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4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par>
                                <p:cTn id="12" presetID="26" presetClass="emph" presetSubtype="0" repeatCount="indefinite" fill="hold" grpId="0" nodeType="withEffect">
                                  <p:stCondLst>
                                    <p:cond delay="0"/>
                                  </p:stCondLst>
                                  <p:endCondLst>
                                    <p:cond evt="onNext" delay="0">
                                      <p:tgtEl>
                                        <p:sldTgt/>
                                      </p:tgtEl>
                                    </p:cond>
                                  </p:endCondLst>
                                  <p:childTnLst>
                                    <p:animEffect transition="out" filter="fade">
                                      <p:cBhvr>
                                        <p:cTn id="13" dur="1000" tmFilter="0, 0; .2, .5; .8, .5; 1, 0"/>
                                        <p:tgtEl>
                                          <p:spTgt spid="66"/>
                                        </p:tgtEl>
                                      </p:cBhvr>
                                    </p:animEffect>
                                    <p:animScale>
                                      <p:cBhvr>
                                        <p:cTn id="14" dur="500" autoRev="1" fill="hold"/>
                                        <p:tgtEl>
                                          <p:spTgt spid="66"/>
                                        </p:tgtEl>
                                      </p:cBhvr>
                                      <p:by x="105000" y="105000"/>
                                    </p:animScale>
                                  </p:childTnLst>
                                </p:cTn>
                              </p:par>
                              <p:par>
                                <p:cTn id="15" presetID="6" presetClass="emph" presetSubtype="0" repeatCount="indefinite" fill="hold" grpId="2" nodeType="withEffect">
                                  <p:stCondLst>
                                    <p:cond delay="0"/>
                                  </p:stCondLst>
                                  <p:endCondLst>
                                    <p:cond evt="onNext" delay="0">
                                      <p:tgtEl>
                                        <p:sldTgt/>
                                      </p:tgtEl>
                                    </p:cond>
                                  </p:endCondLst>
                                  <p:childTnLst>
                                    <p:animScale>
                                      <p:cBhvr>
                                        <p:cTn id="16" dur="2000" fill="hold"/>
                                        <p:tgtEl>
                                          <p:spTgt spid="66"/>
                                        </p:tgtEl>
                                      </p:cBhvr>
                                      <p:by x="150000" y="150000"/>
                                    </p:animScale>
                                  </p:childTnLst>
                                </p:cTn>
                              </p:par>
                              <p:par>
                                <p:cTn id="17" presetID="10" presetClass="exit" presetSubtype="0" fill="hold" nodeType="withEffect">
                                  <p:stCondLst>
                                    <p:cond delay="0"/>
                                  </p:stCondLst>
                                  <p:childTnLst>
                                    <p:animEffect transition="out" filter="fade">
                                      <p:cBhvr>
                                        <p:cTn id="18" dur="500"/>
                                        <p:tgtEl>
                                          <p:spTgt spid="65"/>
                                        </p:tgtEl>
                                      </p:cBhvr>
                                    </p:animEffect>
                                    <p:set>
                                      <p:cBhvr>
                                        <p:cTn id="1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Programming Model / Quantum Machine Instruction</a:t>
            </a:r>
            <a:endParaRPr lang="en-CA" dirty="0">
              <a:solidFill>
                <a:schemeClr val="tx1"/>
              </a:solidFill>
            </a:endParaRP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872809390"/>
                  </p:ext>
                </p:extLst>
              </p:nvPr>
            </p:nvGraphicFramePr>
            <p:xfrm>
              <a:off x="1627132" y="1983244"/>
              <a:ext cx="6435320" cy="2386348"/>
            </p:xfrm>
            <a:graphic>
              <a:graphicData uri="http://schemas.openxmlformats.org/drawingml/2006/table">
                <a:tbl>
                  <a:tblPr>
                    <a:effectLst>
                      <a:innerShdw blurRad="114300">
                        <a:prstClr val="black"/>
                      </a:innerShdw>
                    </a:effectLst>
                    <a:tableStyleId>{C4B1156A-380E-4F78-BDF5-A606A8083BF9}</a:tableStyleId>
                  </a:tblPr>
                  <a:tblGrid>
                    <a:gridCol w="1141905">
                      <a:extLst>
                        <a:ext uri="{9D8B030D-6E8A-4147-A177-3AD203B41FA5}">
                          <a16:colId xmlns:a16="http://schemas.microsoft.com/office/drawing/2014/main" xmlns="" val="20000"/>
                        </a:ext>
                      </a:extLst>
                    </a:gridCol>
                    <a:gridCol w="520444">
                      <a:extLst>
                        <a:ext uri="{9D8B030D-6E8A-4147-A177-3AD203B41FA5}">
                          <a16:colId xmlns:a16="http://schemas.microsoft.com/office/drawing/2014/main" xmlns="" val="20001"/>
                        </a:ext>
                      </a:extLst>
                    </a:gridCol>
                    <a:gridCol w="4772971">
                      <a:extLst>
                        <a:ext uri="{9D8B030D-6E8A-4147-A177-3AD203B41FA5}">
                          <a16:colId xmlns:a16="http://schemas.microsoft.com/office/drawing/2014/main" xmlns="" val="20002"/>
                        </a:ext>
                      </a:extLst>
                    </a:gridCol>
                  </a:tblGrid>
                  <a:tr h="477998">
                    <a:tc>
                      <a:txBody>
                        <a:bodyPr/>
                        <a:lstStyle/>
                        <a:p>
                          <a:pPr algn="r"/>
                          <a:r>
                            <a:rPr lang="en-CA" sz="1200" dirty="0"/>
                            <a:t>QUBIT</a:t>
                          </a:r>
                        </a:p>
                      </a:txBody>
                      <a:tcPr marL="68580" marR="68580" marT="34290" marB="34290"/>
                    </a:tc>
                    <a:tc>
                      <a:txBody>
                        <a:bodyPr/>
                        <a:lstStyle/>
                        <a:p>
                          <a:pPr algn="r"/>
                          <a14:m>
                            <m:oMathPara xmlns:m="http://schemas.openxmlformats.org/officeDocument/2006/math">
                              <m:oMathParaPr>
                                <m:jc m:val="centerGroup"/>
                              </m:oMathParaPr>
                              <m:oMath xmlns:m="http://schemas.openxmlformats.org/officeDocument/2006/math">
                                <m:sSub>
                                  <m:sSubPr>
                                    <m:ctrlPr>
                                      <a:rPr lang="en-CA" sz="1200" i="1" smtClean="0">
                                        <a:latin typeface="Cambria Math" panose="02040503050406030204" pitchFamily="18" charset="0"/>
                                      </a:rPr>
                                    </m:ctrlPr>
                                  </m:sSubPr>
                                  <m:e>
                                    <m:r>
                                      <a:rPr lang="en-CA" sz="1200">
                                        <a:latin typeface="Cambria Math"/>
                                      </a:rPr>
                                      <m:t>𝒒</m:t>
                                    </m:r>
                                  </m:e>
                                  <m:sub>
                                    <m:r>
                                      <a:rPr lang="en-CA" sz="1200">
                                        <a:latin typeface="Cambria Math"/>
                                      </a:rPr>
                                      <m:t>𝒊</m:t>
                                    </m:r>
                                  </m:sub>
                                </m:sSub>
                              </m:oMath>
                            </m:oMathPara>
                          </a14:m>
                          <a:endParaRPr lang="en-CA" sz="1200" dirty="0"/>
                        </a:p>
                      </a:txBody>
                      <a:tcPr marL="68580" marR="68580" marT="34290" marB="34290"/>
                    </a:tc>
                    <a:tc>
                      <a:txBody>
                        <a:bodyPr/>
                        <a:lstStyle/>
                        <a:p>
                          <a:r>
                            <a:rPr lang="en-CA" sz="1200" dirty="0"/>
                            <a:t>Quantum</a:t>
                          </a:r>
                          <a:r>
                            <a:rPr lang="en-CA" sz="1200" baseline="0" dirty="0"/>
                            <a:t> bit which participates in annealing cycle and settles into one of two possible final states: </a:t>
                          </a:r>
                          <a14:m>
                            <m:oMath xmlns:m="http://schemas.openxmlformats.org/officeDocument/2006/math">
                              <m:d>
                                <m:dPr>
                                  <m:begChr m:val="{"/>
                                  <m:endChr m:val="}"/>
                                  <m:ctrlPr>
                                    <a:rPr lang="en-CA" sz="1200" i="1" smtClean="0">
                                      <a:latin typeface="Cambria Math" panose="02040503050406030204" pitchFamily="18" charset="0"/>
                                    </a:rPr>
                                  </m:ctrlPr>
                                </m:dPr>
                                <m:e>
                                  <m:r>
                                    <a:rPr lang="en-CA" sz="1200">
                                      <a:latin typeface="Cambria Math"/>
                                    </a:rPr>
                                    <m:t>0,1</m:t>
                                  </m:r>
                                </m:e>
                              </m:d>
                            </m:oMath>
                          </a14:m>
                          <a:endParaRPr lang="en-CA" sz="1200" dirty="0"/>
                        </a:p>
                      </a:txBody>
                      <a:tcPr marL="68580" marR="68580" marT="34290" marB="34290"/>
                    </a:tc>
                    <a:extLst>
                      <a:ext uri="{0D108BD9-81ED-4DB2-BD59-A6C34878D82A}">
                        <a16:rowId xmlns:a16="http://schemas.microsoft.com/office/drawing/2014/main" xmlns="" val="10000"/>
                      </a:ext>
                    </a:extLst>
                  </a:tr>
                  <a:tr h="377732">
                    <a:tc>
                      <a:txBody>
                        <a:bodyPr/>
                        <a:lstStyle/>
                        <a:p>
                          <a:pPr algn="r"/>
                          <a:r>
                            <a:rPr lang="en-CA" sz="1200" dirty="0"/>
                            <a:t>COUPLER</a:t>
                          </a:r>
                        </a:p>
                      </a:txBody>
                      <a:tcPr marL="68580" marR="68580" marT="34290" marB="34290"/>
                    </a:tc>
                    <a:tc>
                      <a:txBody>
                        <a:bodyPr/>
                        <a:lstStyle/>
                        <a:p>
                          <a:pPr algn="r"/>
                          <a14:m>
                            <m:oMathPara xmlns:m="http://schemas.openxmlformats.org/officeDocument/2006/math">
                              <m:oMathParaPr>
                                <m:jc m:val="centerGroup"/>
                              </m:oMathParaPr>
                              <m:oMath xmlns:m="http://schemas.openxmlformats.org/officeDocument/2006/math">
                                <m:sSub>
                                  <m:sSubPr>
                                    <m:ctrlPr>
                                      <a:rPr lang="en-CA" sz="1200" i="1" smtClean="0">
                                        <a:latin typeface="Cambria Math" panose="02040503050406030204" pitchFamily="18" charset="0"/>
                                      </a:rPr>
                                    </m:ctrlPr>
                                  </m:sSubPr>
                                  <m:e>
                                    <m:r>
                                      <a:rPr lang="en-CA" sz="1200">
                                        <a:latin typeface="Cambria Math"/>
                                      </a:rPr>
                                      <m:t>𝒒</m:t>
                                    </m:r>
                                  </m:e>
                                  <m:sub>
                                    <m:r>
                                      <a:rPr lang="en-CA" sz="1200">
                                        <a:latin typeface="Cambria Math"/>
                                      </a:rPr>
                                      <m:t>𝒊</m:t>
                                    </m:r>
                                  </m:sub>
                                </m:sSub>
                                <m:sSub>
                                  <m:sSubPr>
                                    <m:ctrlPr>
                                      <a:rPr lang="en-CA" sz="1200" i="1" smtClean="0">
                                        <a:latin typeface="Cambria Math" panose="02040503050406030204" pitchFamily="18" charset="0"/>
                                      </a:rPr>
                                    </m:ctrlPr>
                                  </m:sSubPr>
                                  <m:e>
                                    <m:r>
                                      <a:rPr lang="en-CA" sz="1200">
                                        <a:latin typeface="Cambria Math"/>
                                      </a:rPr>
                                      <m:t>𝒒</m:t>
                                    </m:r>
                                  </m:e>
                                  <m:sub>
                                    <m:r>
                                      <m:rPr>
                                        <m:sty m:val="p"/>
                                      </m:rPr>
                                      <a:rPr lang="en-CA" sz="1200" b="0" i="0" smtClean="0">
                                        <a:latin typeface="Cambria Math"/>
                                      </a:rPr>
                                      <m:t>j</m:t>
                                    </m:r>
                                  </m:sub>
                                </m:sSub>
                              </m:oMath>
                            </m:oMathPara>
                          </a14:m>
                          <a:endParaRPr lang="en-CA" sz="1200" dirty="0"/>
                        </a:p>
                      </a:txBody>
                      <a:tcPr marL="68580" marR="68580" marT="34290" marB="34290"/>
                    </a:tc>
                    <a:tc>
                      <a:txBody>
                        <a:bodyPr/>
                        <a:lstStyle/>
                        <a:p>
                          <a:r>
                            <a:rPr lang="en-CA" sz="1200" dirty="0"/>
                            <a:t>Physical</a:t>
                          </a:r>
                          <a:r>
                            <a:rPr lang="en-CA" sz="1200" baseline="0" dirty="0"/>
                            <a:t> device that allows one </a:t>
                          </a:r>
                          <a:r>
                            <a:rPr lang="en-CA" sz="1200" b="1" baseline="0" dirty="0" err="1"/>
                            <a:t>qubit</a:t>
                          </a:r>
                          <a:r>
                            <a:rPr lang="en-CA" sz="1200" baseline="0" dirty="0"/>
                            <a:t> to influence another </a:t>
                          </a:r>
                          <a:r>
                            <a:rPr lang="en-CA" sz="1200" b="1" baseline="0" dirty="0" err="1"/>
                            <a:t>qubit</a:t>
                          </a:r>
                          <a:endParaRPr lang="en-CA" sz="1200" b="1" dirty="0"/>
                        </a:p>
                      </a:txBody>
                      <a:tcPr marL="68580" marR="68580" marT="34290" marB="34290"/>
                    </a:tc>
                    <a:extLst>
                      <a:ext uri="{0D108BD9-81ED-4DB2-BD59-A6C34878D82A}">
                        <a16:rowId xmlns:a16="http://schemas.microsoft.com/office/drawing/2014/main" xmlns="" val="10001"/>
                      </a:ext>
                    </a:extLst>
                  </a:tr>
                  <a:tr h="605767">
                    <a:tc>
                      <a:txBody>
                        <a:bodyPr/>
                        <a:lstStyle/>
                        <a:p>
                          <a:pPr algn="r"/>
                          <a:r>
                            <a:rPr lang="en-US" sz="1200" dirty="0"/>
                            <a:t>WEIGHT</a:t>
                          </a:r>
                          <a:endParaRPr lang="en-CA" sz="1200" dirty="0"/>
                        </a:p>
                      </a:txBody>
                      <a:tcPr marL="68580" marR="68580" marT="34290" marB="34290"/>
                    </a:tc>
                    <a:tc>
                      <a:txBody>
                        <a:bodyPr/>
                        <a:lstStyle/>
                        <a:p>
                          <a:pPr algn="r"/>
                          <a14:m>
                            <m:oMathPara xmlns:m="http://schemas.openxmlformats.org/officeDocument/2006/math">
                              <m:oMathParaPr>
                                <m:jc m:val="centerGroup"/>
                              </m:oMathParaPr>
                              <m:oMath xmlns:m="http://schemas.openxmlformats.org/officeDocument/2006/math">
                                <m:sSub>
                                  <m:sSubPr>
                                    <m:ctrlPr>
                                      <a:rPr lang="en-CA" sz="1200" i="1" smtClean="0">
                                        <a:latin typeface="Cambria Math" panose="02040503050406030204" pitchFamily="18" charset="0"/>
                                      </a:rPr>
                                    </m:ctrlPr>
                                  </m:sSubPr>
                                  <m:e>
                                    <m:r>
                                      <a:rPr lang="en-US" sz="1200" b="1" i="1" smtClean="0">
                                        <a:latin typeface="Cambria Math" panose="02040503050406030204" pitchFamily="18" charset="0"/>
                                      </a:rPr>
                                      <m:t>𝒃</m:t>
                                    </m:r>
                                  </m:e>
                                  <m:sub>
                                    <m:r>
                                      <a:rPr lang="en-CA" sz="1200">
                                        <a:latin typeface="Cambria Math"/>
                                      </a:rPr>
                                      <m:t>𝒊</m:t>
                                    </m:r>
                                    <m:r>
                                      <a:rPr lang="en-US" sz="1200" b="1" i="1" smtClean="0">
                                        <a:latin typeface="Cambria Math" panose="02040503050406030204" pitchFamily="18" charset="0"/>
                                      </a:rPr>
                                      <m:t>𝒊</m:t>
                                    </m:r>
                                  </m:sub>
                                </m:sSub>
                              </m:oMath>
                            </m:oMathPara>
                          </a14:m>
                          <a:endParaRPr lang="en-CA" sz="1200" dirty="0"/>
                        </a:p>
                      </a:txBody>
                      <a:tcPr marL="68580" marR="68580" marT="34290" marB="34290"/>
                    </a:tc>
                    <a:tc>
                      <a:txBody>
                        <a:bodyPr/>
                        <a:lstStyle/>
                        <a:p>
                          <a:r>
                            <a:rPr lang="en-US" sz="1200" dirty="0"/>
                            <a:t>Real-valued</a:t>
                          </a:r>
                          <a:r>
                            <a:rPr lang="en-US" sz="1200" baseline="0" dirty="0"/>
                            <a:t> constant associated with each </a:t>
                          </a:r>
                          <a:r>
                            <a:rPr lang="en-US" sz="1200" b="1" baseline="0" dirty="0"/>
                            <a:t>qubit</a:t>
                          </a:r>
                          <a:r>
                            <a:rPr lang="en-US" sz="1200" baseline="0" dirty="0"/>
                            <a:t>, which influences the </a:t>
                          </a:r>
                          <a:r>
                            <a:rPr lang="en-US" sz="1200" b="1" baseline="0" dirty="0"/>
                            <a:t>qubit’s</a:t>
                          </a:r>
                          <a:r>
                            <a:rPr lang="en-US" sz="1200" baseline="0" dirty="0"/>
                            <a:t> tendency to collapse into each of its two possible final states; </a:t>
                          </a:r>
                          <a:r>
                            <a:rPr lang="en-US" sz="1200" b="1" baseline="0" dirty="0"/>
                            <a:t>controlled by the programmer</a:t>
                          </a:r>
                          <a:endParaRPr lang="en-CA" sz="1200" b="1" dirty="0"/>
                        </a:p>
                      </a:txBody>
                      <a:tcPr marL="68580" marR="68580" marT="34290" marB="34290"/>
                    </a:tc>
                    <a:extLst>
                      <a:ext uri="{0D108BD9-81ED-4DB2-BD59-A6C34878D82A}">
                        <a16:rowId xmlns:a16="http://schemas.microsoft.com/office/drawing/2014/main" xmlns="" val="10002"/>
                      </a:ext>
                    </a:extLst>
                  </a:tr>
                  <a:tr h="468721">
                    <a:tc>
                      <a:txBody>
                        <a:bodyPr/>
                        <a:lstStyle/>
                        <a:p>
                          <a:pPr algn="r"/>
                          <a:r>
                            <a:rPr lang="en-CA" sz="1200" dirty="0"/>
                            <a:t>STRENGTH</a:t>
                          </a:r>
                        </a:p>
                      </a:txBody>
                      <a:tcPr marL="68580" marR="68580" marT="34290" marB="34290"/>
                    </a:tc>
                    <a:tc>
                      <a:txBody>
                        <a:bodyPr/>
                        <a:lstStyle/>
                        <a:p>
                          <a:pPr algn="r"/>
                          <a14:m>
                            <m:oMathPara xmlns:m="http://schemas.openxmlformats.org/officeDocument/2006/math">
                              <m:oMathParaPr>
                                <m:jc m:val="centerGroup"/>
                              </m:oMathParaPr>
                              <m:oMath xmlns:m="http://schemas.openxmlformats.org/officeDocument/2006/math">
                                <m:sSub>
                                  <m:sSubPr>
                                    <m:ctrlPr>
                                      <a:rPr lang="en-CA" sz="1200" i="1" smtClean="0">
                                        <a:latin typeface="Cambria Math" panose="02040503050406030204" pitchFamily="18" charset="0"/>
                                      </a:rPr>
                                    </m:ctrlPr>
                                  </m:sSubPr>
                                  <m:e>
                                    <m:r>
                                      <a:rPr lang="en-CA" sz="1200" smtClean="0">
                                        <a:latin typeface="Cambria Math"/>
                                      </a:rPr>
                                      <m:t>𝒃</m:t>
                                    </m:r>
                                  </m:e>
                                  <m:sub>
                                    <m:r>
                                      <a:rPr lang="en-CA" sz="1200">
                                        <a:latin typeface="Cambria Math"/>
                                      </a:rPr>
                                      <m:t>𝒊</m:t>
                                    </m:r>
                                    <m:r>
                                      <a:rPr lang="en-CA" sz="1200" smtClean="0">
                                        <a:latin typeface="Cambria Math"/>
                                      </a:rPr>
                                      <m:t>𝒋</m:t>
                                    </m:r>
                                  </m:sub>
                                </m:sSub>
                              </m:oMath>
                            </m:oMathPara>
                          </a14:m>
                          <a:endParaRPr lang="en-CA" sz="1200" dirty="0"/>
                        </a:p>
                      </a:txBody>
                      <a:tcPr marL="68580" marR="68580" marT="34290" marB="34290"/>
                    </a:tc>
                    <a:tc>
                      <a:txBody>
                        <a:bodyPr/>
                        <a:lstStyle/>
                        <a:p>
                          <a:r>
                            <a:rPr lang="en-CA" sz="1200" dirty="0"/>
                            <a:t>Real-valued constant associated with each </a:t>
                          </a:r>
                          <a:r>
                            <a:rPr lang="en-CA" sz="1200" b="1" dirty="0"/>
                            <a:t>coupler</a:t>
                          </a:r>
                          <a:r>
                            <a:rPr lang="en-CA" sz="1200" dirty="0"/>
                            <a:t>,</a:t>
                          </a:r>
                          <a:r>
                            <a:rPr lang="en-CA" sz="1200" baseline="0" dirty="0"/>
                            <a:t> which controls the influence exerted by one </a:t>
                          </a:r>
                          <a:r>
                            <a:rPr lang="en-CA" sz="1200" b="1" baseline="0" dirty="0" err="1"/>
                            <a:t>qubit</a:t>
                          </a:r>
                          <a:r>
                            <a:rPr lang="en-CA" sz="1200" baseline="0" dirty="0"/>
                            <a:t> on another; </a:t>
                          </a:r>
                          <a:r>
                            <a:rPr lang="en-CA" sz="1200" b="1" baseline="0" dirty="0"/>
                            <a:t>controlled by the programmer</a:t>
                          </a:r>
                          <a:endParaRPr lang="en-CA" sz="1200" b="1" dirty="0"/>
                        </a:p>
                      </a:txBody>
                      <a:tcPr marL="68580" marR="68580" marT="34290" marB="34290"/>
                    </a:tc>
                    <a:extLst>
                      <a:ext uri="{0D108BD9-81ED-4DB2-BD59-A6C34878D82A}">
                        <a16:rowId xmlns:a16="http://schemas.microsoft.com/office/drawing/2014/main" xmlns="" val="10003"/>
                      </a:ext>
                    </a:extLst>
                  </a:tr>
                  <a:tr h="444677">
                    <a:tc>
                      <a:txBody>
                        <a:bodyPr/>
                        <a:lstStyle/>
                        <a:p>
                          <a:pPr algn="r"/>
                          <a:r>
                            <a:rPr lang="en-CA" sz="1200" dirty="0"/>
                            <a:t>OBJECTIVE</a:t>
                          </a:r>
                        </a:p>
                      </a:txBody>
                      <a:tcPr marL="68580" marR="68580" marT="34290" marB="34290"/>
                    </a:tc>
                    <a:tc>
                      <a:txBody>
                        <a:bodyPr/>
                        <a:lstStyle/>
                        <a:p>
                          <a:pPr algn="r"/>
                          <a14:m>
                            <m:oMathPara xmlns:m="http://schemas.openxmlformats.org/officeDocument/2006/math">
                              <m:oMathParaPr>
                                <m:jc m:val="centerGroup"/>
                              </m:oMathParaPr>
                              <m:oMath xmlns:m="http://schemas.openxmlformats.org/officeDocument/2006/math">
                                <m:r>
                                  <a:rPr lang="en-CA" sz="1200" smtClean="0">
                                    <a:latin typeface="Cambria Math"/>
                                  </a:rPr>
                                  <m:t>𝑂𝑏𝑗</m:t>
                                </m:r>
                              </m:oMath>
                            </m:oMathPara>
                          </a14:m>
                          <a:endParaRPr lang="en-CA" sz="1200" dirty="0"/>
                        </a:p>
                      </a:txBody>
                      <a:tcPr marL="68580" marR="68580" marT="34290" marB="34290"/>
                    </a:tc>
                    <a:tc>
                      <a:txBody>
                        <a:bodyPr/>
                        <a:lstStyle/>
                        <a:p>
                          <a:r>
                            <a:rPr lang="en-US" sz="1200" dirty="0"/>
                            <a:t>Real-valued function </a:t>
                          </a:r>
                          <a:r>
                            <a:rPr lang="en-US" sz="1200" baseline="0" dirty="0"/>
                            <a:t>that is </a:t>
                          </a:r>
                          <a:r>
                            <a:rPr lang="en-US" sz="1200" b="1" baseline="0" dirty="0"/>
                            <a:t>minimized</a:t>
                          </a:r>
                          <a:r>
                            <a:rPr lang="en-US" sz="1200" baseline="0" dirty="0"/>
                            <a:t> during the annealing cycle</a:t>
                          </a:r>
                          <a:endParaRPr lang="en-CA" sz="1200" dirty="0"/>
                        </a:p>
                      </a:txBody>
                      <a:tcPr marL="68580" marR="68580" marT="34290" marB="34290"/>
                    </a:tc>
                    <a:extLst>
                      <a:ext uri="{0D108BD9-81ED-4DB2-BD59-A6C34878D82A}">
                        <a16:rowId xmlns:a16="http://schemas.microsoft.com/office/drawing/2014/main" xmlns="" val="10004"/>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872809390"/>
                  </p:ext>
                </p:extLst>
              </p:nvPr>
            </p:nvGraphicFramePr>
            <p:xfrm>
              <a:off x="1627132" y="1983244"/>
              <a:ext cx="6435320" cy="2386348"/>
            </p:xfrm>
            <a:graphic>
              <a:graphicData uri="http://schemas.openxmlformats.org/drawingml/2006/table">
                <a:tbl>
                  <a:tblPr>
                    <a:effectLst>
                      <a:innerShdw blurRad="114300">
                        <a:prstClr val="black"/>
                      </a:innerShdw>
                    </a:effectLst>
                    <a:tableStyleId>{C4B1156A-380E-4F78-BDF5-A606A8083BF9}</a:tableStyleId>
                  </a:tblPr>
                  <a:tblGrid>
                    <a:gridCol w="1141905">
                      <a:extLst>
                        <a:ext uri="{9D8B030D-6E8A-4147-A177-3AD203B41FA5}">
                          <a16:colId xmlns:a16="http://schemas.microsoft.com/office/drawing/2014/main" val="20000"/>
                        </a:ext>
                      </a:extLst>
                    </a:gridCol>
                    <a:gridCol w="520444">
                      <a:extLst>
                        <a:ext uri="{9D8B030D-6E8A-4147-A177-3AD203B41FA5}">
                          <a16:colId xmlns:a16="http://schemas.microsoft.com/office/drawing/2014/main" val="20001"/>
                        </a:ext>
                      </a:extLst>
                    </a:gridCol>
                    <a:gridCol w="4772971">
                      <a:extLst>
                        <a:ext uri="{9D8B030D-6E8A-4147-A177-3AD203B41FA5}">
                          <a16:colId xmlns:a16="http://schemas.microsoft.com/office/drawing/2014/main" val="20002"/>
                        </a:ext>
                      </a:extLst>
                    </a:gridCol>
                  </a:tblGrid>
                  <a:tr h="477998">
                    <a:tc>
                      <a:txBody>
                        <a:bodyPr/>
                        <a:lstStyle/>
                        <a:p>
                          <a:pPr algn="r"/>
                          <a:r>
                            <a:rPr lang="en-CA" sz="1200" dirty="0"/>
                            <a:t>QUBIT</a:t>
                          </a:r>
                        </a:p>
                      </a:txBody>
                      <a:tcPr marL="68580" marR="68580" marT="34290" marB="34290"/>
                    </a:tc>
                    <a:tc>
                      <a:txBody>
                        <a:bodyPr/>
                        <a:lstStyle/>
                        <a:p>
                          <a:endParaRPr lang="en-US"/>
                        </a:p>
                      </a:txBody>
                      <a:tcPr marL="68580" marR="68580" marT="34290" marB="34290">
                        <a:blipFill>
                          <a:blip r:embed="rId3"/>
                          <a:stretch>
                            <a:fillRect l="-221951" t="-2632" r="-919512" b="-397368"/>
                          </a:stretch>
                        </a:blipFill>
                      </a:tcPr>
                    </a:tc>
                    <a:tc>
                      <a:txBody>
                        <a:bodyPr/>
                        <a:lstStyle/>
                        <a:p>
                          <a:endParaRPr lang="en-US"/>
                        </a:p>
                      </a:txBody>
                      <a:tcPr marL="68580" marR="68580" marT="34290" marB="34290">
                        <a:blipFill>
                          <a:blip r:embed="rId3"/>
                          <a:stretch>
                            <a:fillRect l="-35106" t="-2632" r="-266" b="-397368"/>
                          </a:stretch>
                        </a:blipFill>
                      </a:tcPr>
                    </a:tc>
                    <a:extLst>
                      <a:ext uri="{0D108BD9-81ED-4DB2-BD59-A6C34878D82A}">
                        <a16:rowId xmlns:a16="http://schemas.microsoft.com/office/drawing/2014/main" val="10000"/>
                      </a:ext>
                    </a:extLst>
                  </a:tr>
                  <a:tr h="377732">
                    <a:tc>
                      <a:txBody>
                        <a:bodyPr/>
                        <a:lstStyle/>
                        <a:p>
                          <a:pPr algn="r"/>
                          <a:r>
                            <a:rPr lang="en-CA" sz="1200" dirty="0"/>
                            <a:t>COUPLER</a:t>
                          </a:r>
                        </a:p>
                      </a:txBody>
                      <a:tcPr marL="68580" marR="68580" marT="34290" marB="34290"/>
                    </a:tc>
                    <a:tc>
                      <a:txBody>
                        <a:bodyPr/>
                        <a:lstStyle/>
                        <a:p>
                          <a:endParaRPr lang="en-US"/>
                        </a:p>
                      </a:txBody>
                      <a:tcPr marL="68580" marR="68580" marT="34290" marB="34290">
                        <a:blipFill>
                          <a:blip r:embed="rId3"/>
                          <a:stretch>
                            <a:fillRect l="-221951" t="-130000" r="-919512" b="-403333"/>
                          </a:stretch>
                        </a:blipFill>
                      </a:tcPr>
                    </a:tc>
                    <a:tc>
                      <a:txBody>
                        <a:bodyPr/>
                        <a:lstStyle/>
                        <a:p>
                          <a:r>
                            <a:rPr lang="en-CA" sz="1200" dirty="0"/>
                            <a:t>Physical</a:t>
                          </a:r>
                          <a:r>
                            <a:rPr lang="en-CA" sz="1200" baseline="0" dirty="0"/>
                            <a:t> device that allows one </a:t>
                          </a:r>
                          <a:r>
                            <a:rPr lang="en-CA" sz="1200" b="1" baseline="0" dirty="0" err="1"/>
                            <a:t>qubit</a:t>
                          </a:r>
                          <a:r>
                            <a:rPr lang="en-CA" sz="1200" baseline="0" dirty="0"/>
                            <a:t> to influence another </a:t>
                          </a:r>
                          <a:r>
                            <a:rPr lang="en-CA" sz="1200" b="1" baseline="0" dirty="0" err="1"/>
                            <a:t>qubit</a:t>
                          </a:r>
                          <a:endParaRPr lang="en-CA" sz="1200" b="1" dirty="0"/>
                        </a:p>
                      </a:txBody>
                      <a:tcPr marL="68580" marR="68580" marT="34290" marB="34290"/>
                    </a:tc>
                    <a:extLst>
                      <a:ext uri="{0D108BD9-81ED-4DB2-BD59-A6C34878D82A}">
                        <a16:rowId xmlns:a16="http://schemas.microsoft.com/office/drawing/2014/main" val="10001"/>
                      </a:ext>
                    </a:extLst>
                  </a:tr>
                  <a:tr h="617220">
                    <a:tc>
                      <a:txBody>
                        <a:bodyPr/>
                        <a:lstStyle/>
                        <a:p>
                          <a:pPr algn="r"/>
                          <a:r>
                            <a:rPr lang="en-US" sz="1200" dirty="0"/>
                            <a:t>WEIGHT</a:t>
                          </a:r>
                          <a:endParaRPr lang="en-CA" sz="1200" dirty="0"/>
                        </a:p>
                      </a:txBody>
                      <a:tcPr marL="68580" marR="68580" marT="34290" marB="34290"/>
                    </a:tc>
                    <a:tc>
                      <a:txBody>
                        <a:bodyPr/>
                        <a:lstStyle/>
                        <a:p>
                          <a:endParaRPr lang="en-US"/>
                        </a:p>
                      </a:txBody>
                      <a:tcPr marL="68580" marR="68580" marT="34290" marB="34290">
                        <a:blipFill>
                          <a:blip r:embed="rId3"/>
                          <a:stretch>
                            <a:fillRect l="-221951" t="-140816" r="-919512" b="-146939"/>
                          </a:stretch>
                        </a:blipFill>
                      </a:tcPr>
                    </a:tc>
                    <a:tc>
                      <a:txBody>
                        <a:bodyPr/>
                        <a:lstStyle/>
                        <a:p>
                          <a:r>
                            <a:rPr lang="en-US" sz="1200" dirty="0"/>
                            <a:t>Real-valued</a:t>
                          </a:r>
                          <a:r>
                            <a:rPr lang="en-US" sz="1200" baseline="0" dirty="0"/>
                            <a:t> constant associated with each </a:t>
                          </a:r>
                          <a:r>
                            <a:rPr lang="en-US" sz="1200" b="1" baseline="0" dirty="0"/>
                            <a:t>qubit</a:t>
                          </a:r>
                          <a:r>
                            <a:rPr lang="en-US" sz="1200" baseline="0" dirty="0"/>
                            <a:t>, which influences the </a:t>
                          </a:r>
                          <a:r>
                            <a:rPr lang="en-US" sz="1200" b="1" baseline="0" dirty="0"/>
                            <a:t>qubit’s</a:t>
                          </a:r>
                          <a:r>
                            <a:rPr lang="en-US" sz="1200" baseline="0" dirty="0"/>
                            <a:t> tendency to collapse into each of its two possible final states; </a:t>
                          </a:r>
                          <a:r>
                            <a:rPr lang="en-US" sz="1200" b="1" baseline="0" dirty="0"/>
                            <a:t>controlled by the programmer</a:t>
                          </a:r>
                          <a:endParaRPr lang="en-CA" sz="1200" b="1" dirty="0"/>
                        </a:p>
                      </a:txBody>
                      <a:tcPr marL="68580" marR="68580" marT="34290" marB="34290"/>
                    </a:tc>
                    <a:extLst>
                      <a:ext uri="{0D108BD9-81ED-4DB2-BD59-A6C34878D82A}">
                        <a16:rowId xmlns:a16="http://schemas.microsoft.com/office/drawing/2014/main" val="10002"/>
                      </a:ext>
                    </a:extLst>
                  </a:tr>
                  <a:tr h="468721">
                    <a:tc>
                      <a:txBody>
                        <a:bodyPr/>
                        <a:lstStyle/>
                        <a:p>
                          <a:pPr algn="r"/>
                          <a:r>
                            <a:rPr lang="en-CA" sz="1200" dirty="0"/>
                            <a:t>STRENGTH</a:t>
                          </a:r>
                        </a:p>
                      </a:txBody>
                      <a:tcPr marL="68580" marR="68580" marT="34290" marB="34290"/>
                    </a:tc>
                    <a:tc>
                      <a:txBody>
                        <a:bodyPr/>
                        <a:lstStyle/>
                        <a:p>
                          <a:endParaRPr lang="en-US"/>
                        </a:p>
                      </a:txBody>
                      <a:tcPr marL="68580" marR="68580" marT="34290" marB="34290">
                        <a:blipFill>
                          <a:blip r:embed="rId3"/>
                          <a:stretch>
                            <a:fillRect l="-221951" t="-318919" r="-919512" b="-94595"/>
                          </a:stretch>
                        </a:blipFill>
                      </a:tcPr>
                    </a:tc>
                    <a:tc>
                      <a:txBody>
                        <a:bodyPr/>
                        <a:lstStyle/>
                        <a:p>
                          <a:r>
                            <a:rPr lang="en-CA" sz="1200" dirty="0"/>
                            <a:t>Real-valued constant associated with each </a:t>
                          </a:r>
                          <a:r>
                            <a:rPr lang="en-CA" sz="1200" b="1" dirty="0"/>
                            <a:t>coupler</a:t>
                          </a:r>
                          <a:r>
                            <a:rPr lang="en-CA" sz="1200" dirty="0"/>
                            <a:t>,</a:t>
                          </a:r>
                          <a:r>
                            <a:rPr lang="en-CA" sz="1200" baseline="0" dirty="0"/>
                            <a:t> which controls the influence exerted by one </a:t>
                          </a:r>
                          <a:r>
                            <a:rPr lang="en-CA" sz="1200" b="1" baseline="0" dirty="0" err="1"/>
                            <a:t>qubit</a:t>
                          </a:r>
                          <a:r>
                            <a:rPr lang="en-CA" sz="1200" baseline="0" dirty="0"/>
                            <a:t> on another; </a:t>
                          </a:r>
                          <a:r>
                            <a:rPr lang="en-CA" sz="1200" b="1" baseline="0" dirty="0"/>
                            <a:t>controlled by the programmer</a:t>
                          </a:r>
                          <a:endParaRPr lang="en-CA" sz="1200" b="1" dirty="0"/>
                        </a:p>
                      </a:txBody>
                      <a:tcPr marL="68580" marR="68580" marT="34290" marB="34290"/>
                    </a:tc>
                    <a:extLst>
                      <a:ext uri="{0D108BD9-81ED-4DB2-BD59-A6C34878D82A}">
                        <a16:rowId xmlns:a16="http://schemas.microsoft.com/office/drawing/2014/main" val="10003"/>
                      </a:ext>
                    </a:extLst>
                  </a:tr>
                  <a:tr h="444677">
                    <a:tc>
                      <a:txBody>
                        <a:bodyPr/>
                        <a:lstStyle/>
                        <a:p>
                          <a:pPr algn="r"/>
                          <a:r>
                            <a:rPr lang="en-CA" sz="1200" dirty="0"/>
                            <a:t>OBJECTIVE</a:t>
                          </a:r>
                        </a:p>
                      </a:txBody>
                      <a:tcPr marL="68580" marR="68580" marT="34290" marB="34290"/>
                    </a:tc>
                    <a:tc>
                      <a:txBody>
                        <a:bodyPr/>
                        <a:lstStyle/>
                        <a:p>
                          <a:endParaRPr lang="en-US"/>
                        </a:p>
                      </a:txBody>
                      <a:tcPr marL="68580" marR="68580" marT="34290" marB="34290">
                        <a:blipFill>
                          <a:blip r:embed="rId3"/>
                          <a:stretch>
                            <a:fillRect l="-221951" t="-442857" r="-919512"/>
                          </a:stretch>
                        </a:blipFill>
                      </a:tcPr>
                    </a:tc>
                    <a:tc>
                      <a:txBody>
                        <a:bodyPr/>
                        <a:lstStyle/>
                        <a:p>
                          <a:r>
                            <a:rPr lang="en-US" sz="1200" dirty="0"/>
                            <a:t>Real-valued function </a:t>
                          </a:r>
                          <a:r>
                            <a:rPr lang="en-US" sz="1200" baseline="0" dirty="0"/>
                            <a:t>that is </a:t>
                          </a:r>
                          <a:r>
                            <a:rPr lang="en-US" sz="1200" b="1" baseline="0" dirty="0"/>
                            <a:t>minimized</a:t>
                          </a:r>
                          <a:r>
                            <a:rPr lang="en-US" sz="1200" baseline="0" dirty="0"/>
                            <a:t> during the annealing cycle</a:t>
                          </a:r>
                          <a:endParaRPr lang="en-CA" sz="1200" dirty="0"/>
                        </a:p>
                      </a:txBody>
                      <a:tcPr marL="68580" marR="68580" marT="34290" marB="34290"/>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bwMode="auto">
              <a:xfrm>
                <a:off x="2538925" y="4483101"/>
                <a:ext cx="4082387" cy="6637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25000"/>
                  </a:spcAft>
                  <a:buClr>
                    <a:srgbClr val="004080"/>
                  </a:buClr>
                  <a:buSzPct val="130000"/>
                  <a:buFont typeface="Times" pitchFamily="18" charset="0"/>
                  <a:buNone/>
                  <a:defRPr sz="2000" b="1">
                    <a:solidFill>
                      <a:schemeClr val="accent1"/>
                    </a:solidFill>
                    <a:latin typeface="+mn-lt"/>
                    <a:ea typeface="+mn-ea"/>
                    <a:cs typeface="+mn-cs"/>
                  </a:defRPr>
                </a:lvl1pPr>
                <a:lvl2pPr marL="688975" indent="-231775" algn="l" rtl="0" eaLnBrk="0" fontAlgn="base" hangingPunct="0">
                  <a:spcBef>
                    <a:spcPct val="20000"/>
                  </a:spcBef>
                  <a:spcAft>
                    <a:spcPct val="0"/>
                  </a:spcAft>
                  <a:buClr>
                    <a:srgbClr val="004080"/>
                  </a:buClr>
                  <a:buSzPct val="130000"/>
                  <a:buChar char="–"/>
                  <a:defRPr sz="1600" b="1">
                    <a:solidFill>
                      <a:schemeClr val="accent1"/>
                    </a:solidFill>
                    <a:latin typeface="+mn-lt"/>
                    <a:ea typeface="+mn-ea"/>
                  </a:defRPr>
                </a:lvl2pPr>
                <a:lvl3pPr marL="1028700" indent="-114300" algn="l" rtl="0" eaLnBrk="0" fontAlgn="base" hangingPunct="0">
                  <a:spcBef>
                    <a:spcPct val="20000"/>
                  </a:spcBef>
                  <a:spcAft>
                    <a:spcPct val="0"/>
                  </a:spcAft>
                  <a:buClr>
                    <a:srgbClr val="004080"/>
                  </a:buClr>
                  <a:buSzPct val="130000"/>
                  <a:buFont typeface="Times" pitchFamily="18" charset="0"/>
                  <a:buChar char="•"/>
                  <a:defRPr sz="1200">
                    <a:solidFill>
                      <a:schemeClr val="accent1"/>
                    </a:solidFill>
                    <a:latin typeface="+mn-lt"/>
                    <a:ea typeface="+mn-ea"/>
                  </a:defRPr>
                </a:lvl3pPr>
                <a:lvl4pPr marL="1546225" indent="-174625" algn="l" rtl="0" eaLnBrk="0" fontAlgn="base" hangingPunct="0">
                  <a:spcBef>
                    <a:spcPct val="20000"/>
                  </a:spcBef>
                  <a:spcAft>
                    <a:spcPct val="0"/>
                  </a:spcAft>
                  <a:buClr>
                    <a:srgbClr val="004080"/>
                  </a:buClr>
                  <a:buSzPct val="130000"/>
                  <a:buChar char="–"/>
                  <a:defRPr sz="1000">
                    <a:solidFill>
                      <a:schemeClr val="accent1"/>
                    </a:solidFill>
                    <a:latin typeface="+mn-lt"/>
                    <a:ea typeface="+mn-ea"/>
                  </a:defRPr>
                </a:lvl4pPr>
                <a:lvl5pPr marL="1943100" indent="-114300" algn="l" rtl="0" eaLnBrk="0" fontAlgn="base" hangingPunct="0">
                  <a:spcBef>
                    <a:spcPct val="20000"/>
                  </a:spcBef>
                  <a:spcAft>
                    <a:spcPct val="0"/>
                  </a:spcAft>
                  <a:buClr>
                    <a:srgbClr val="004080"/>
                  </a:buClr>
                  <a:buSzPct val="130000"/>
                  <a:buChar char="»"/>
                  <a:defRPr sz="900">
                    <a:solidFill>
                      <a:schemeClr val="accent1"/>
                    </a:solidFill>
                    <a:latin typeface="+mn-lt"/>
                    <a:ea typeface="+mn-ea"/>
                  </a:defRPr>
                </a:lvl5pPr>
                <a:lvl6pPr marL="2400300" indent="-114300" algn="l" rtl="0" fontAlgn="base">
                  <a:spcBef>
                    <a:spcPct val="20000"/>
                  </a:spcBef>
                  <a:spcAft>
                    <a:spcPct val="0"/>
                  </a:spcAft>
                  <a:buClr>
                    <a:srgbClr val="004080"/>
                  </a:buClr>
                  <a:buSzPct val="130000"/>
                  <a:buChar char="»"/>
                  <a:defRPr sz="900">
                    <a:solidFill>
                      <a:schemeClr val="tx1"/>
                    </a:solidFill>
                    <a:latin typeface="+mn-lt"/>
                    <a:ea typeface="+mn-ea"/>
                  </a:defRPr>
                </a:lvl6pPr>
                <a:lvl7pPr marL="2857500" indent="-114300" algn="l" rtl="0" fontAlgn="base">
                  <a:spcBef>
                    <a:spcPct val="20000"/>
                  </a:spcBef>
                  <a:spcAft>
                    <a:spcPct val="0"/>
                  </a:spcAft>
                  <a:buClr>
                    <a:srgbClr val="004080"/>
                  </a:buClr>
                  <a:buSzPct val="130000"/>
                  <a:buChar char="»"/>
                  <a:defRPr sz="900">
                    <a:solidFill>
                      <a:schemeClr val="tx1"/>
                    </a:solidFill>
                    <a:latin typeface="+mn-lt"/>
                    <a:ea typeface="+mn-ea"/>
                  </a:defRPr>
                </a:lvl7pPr>
                <a:lvl8pPr marL="3314700" indent="-114300" algn="l" rtl="0" fontAlgn="base">
                  <a:spcBef>
                    <a:spcPct val="20000"/>
                  </a:spcBef>
                  <a:spcAft>
                    <a:spcPct val="0"/>
                  </a:spcAft>
                  <a:buClr>
                    <a:srgbClr val="004080"/>
                  </a:buClr>
                  <a:buSzPct val="130000"/>
                  <a:buChar char="»"/>
                  <a:defRPr sz="900">
                    <a:solidFill>
                      <a:schemeClr val="tx1"/>
                    </a:solidFill>
                    <a:latin typeface="+mn-lt"/>
                    <a:ea typeface="+mn-ea"/>
                  </a:defRPr>
                </a:lvl8pPr>
                <a:lvl9pPr marL="3771900" indent="-114300" algn="l" rtl="0" fontAlgn="base">
                  <a:spcBef>
                    <a:spcPct val="20000"/>
                  </a:spcBef>
                  <a:spcAft>
                    <a:spcPct val="0"/>
                  </a:spcAft>
                  <a:buClr>
                    <a:srgbClr val="004080"/>
                  </a:buClr>
                  <a:buSzPct val="130000"/>
                  <a:buChar char="»"/>
                  <a:defRPr sz="900">
                    <a:solidFill>
                      <a:schemeClr val="tx1"/>
                    </a:solidFill>
                    <a:latin typeface="+mn-lt"/>
                    <a:ea typeface="+mn-ea"/>
                  </a:defRPr>
                </a:lvl9pPr>
              </a:lstStyle>
              <a:p>
                <a:pPr/>
                <a14:m>
                  <m:oMathPara xmlns:m="http://schemas.openxmlformats.org/officeDocument/2006/math">
                    <m:oMathParaPr>
                      <m:jc m:val="centerGroup"/>
                    </m:oMathParaPr>
                    <m:oMath xmlns:m="http://schemas.openxmlformats.org/officeDocument/2006/math">
                      <m:r>
                        <a:rPr lang="en-CA" sz="1500" i="1" kern="0">
                          <a:solidFill>
                            <a:schemeClr val="accent1">
                              <a:lumMod val="50000"/>
                            </a:schemeClr>
                          </a:solidFill>
                          <a:latin typeface="Cambria Math"/>
                        </a:rPr>
                        <m:t>𝑶𝒃𝒋</m:t>
                      </m:r>
                      <m:r>
                        <a:rPr lang="en-CA" sz="1500" i="1" kern="0">
                          <a:solidFill>
                            <a:schemeClr val="accent1">
                              <a:lumMod val="50000"/>
                            </a:schemeClr>
                          </a:solidFill>
                          <a:latin typeface="Cambria Math"/>
                        </a:rPr>
                        <m:t>(</m:t>
                      </m:r>
                      <m:sSub>
                        <m:sSubPr>
                          <m:ctrlPr>
                            <a:rPr lang="en-CA" sz="1500" i="1" kern="0" smtClea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r>
                        <a:rPr lang="en-CA" sz="1500" i="1" kern="0">
                          <a:solidFill>
                            <a:schemeClr val="accent1">
                              <a:lumMod val="50000"/>
                            </a:schemeClr>
                          </a:solidFill>
                          <a:latin typeface="Cambria Math"/>
                        </a:rPr>
                        <m:t>;</m:t>
                      </m:r>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r>
                        <a:rPr lang="en-CA" sz="1500" i="1" kern="0">
                          <a:solidFill>
                            <a:schemeClr val="accent1">
                              <a:lumMod val="50000"/>
                            </a:schemeClr>
                          </a:solidFill>
                          <a:latin typeface="Cambria Math"/>
                        </a:rPr>
                        <m:t>)=</m:t>
                      </m:r>
                      <m:nary>
                        <m:naryPr>
                          <m:chr m:val="∑"/>
                          <m:supHide m:val="on"/>
                          <m:ctrlPr>
                            <a:rPr lang="en-CA" sz="1500" i="1" kern="0">
                              <a:solidFill>
                                <a:schemeClr val="accent1">
                                  <a:lumMod val="50000"/>
                                </a:schemeClr>
                              </a:solidFill>
                              <a:latin typeface="Cambria Math" panose="02040503050406030204" pitchFamily="18" charset="0"/>
                            </a:rPr>
                          </m:ctrlPr>
                        </m:naryPr>
                        <m:sub>
                          <m:r>
                            <m:rPr>
                              <m:brk m:alnAt="7"/>
                            </m:rPr>
                            <a:rPr lang="en-CA" sz="1500" i="1" kern="0">
                              <a:solidFill>
                                <a:schemeClr val="accent1">
                                  <a:lumMod val="50000"/>
                                </a:schemeClr>
                              </a:solidFill>
                              <a:latin typeface="Cambria Math"/>
                            </a:rPr>
                            <m:t>𝒊</m:t>
                          </m:r>
                          <m:r>
                            <a:rPr lang="en-CA" sz="1500" i="1" kern="0">
                              <a:solidFill>
                                <a:schemeClr val="accent1">
                                  <a:lumMod val="50000"/>
                                </a:schemeClr>
                              </a:solidFill>
                              <a:latin typeface="Cambria Math"/>
                            </a:rPr>
                            <m:t>𝒋</m:t>
                          </m:r>
                        </m:sub>
                        <m:sup/>
                        <m:e>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e>
                      </m:nary>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𝒋</m:t>
                          </m:r>
                        </m:sub>
                      </m:sSub>
                      <m:r>
                        <a:rPr lang="en-CA" sz="1500" i="1" kern="0">
                          <a:solidFill>
                            <a:schemeClr val="accent1">
                              <a:lumMod val="50000"/>
                            </a:schemeClr>
                          </a:solidFill>
                          <a:latin typeface="Cambria Math"/>
                        </a:rPr>
                        <m:t> </m:t>
                      </m:r>
                    </m:oMath>
                  </m:oMathPara>
                </a14:m>
                <a:endParaRPr lang="en-CA" sz="1500" b="0" kern="0" dirty="0">
                  <a:solidFill>
                    <a:schemeClr val="accent1">
                      <a:lumMod val="50000"/>
                    </a:schemeClr>
                  </a:solidFill>
                </a:endParaRPr>
              </a:p>
              <a:p>
                <a:endParaRPr lang="en-CA" sz="1500" kern="0" dirty="0">
                  <a:solidFill>
                    <a:schemeClr val="accent1">
                      <a:lumMod val="50000"/>
                    </a:schemeClr>
                  </a:solidFill>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2538925" y="4483101"/>
                <a:ext cx="4082387" cy="663732"/>
              </a:xfrm>
              <a:prstGeom prst="rect">
                <a:avLst/>
              </a:prstGeom>
              <a:blipFill>
                <a:blip r:embed="rId4"/>
                <a:stretch>
                  <a:fillRect t="-120755" b="-1641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65929" y="5146825"/>
                <a:ext cx="5807679" cy="369332"/>
              </a:xfrm>
              <a:prstGeom prst="rect">
                <a:avLst/>
              </a:prstGeom>
              <a:noFill/>
            </p:spPr>
            <p:txBody>
              <a:bodyPr wrap="none" rtlCol="0">
                <a:spAutoFit/>
              </a:bodyPr>
              <a:lstStyle/>
              <a:p>
                <a:pPr algn="ctr"/>
                <a:r>
                  <a:rPr lang="en-CA" dirty="0"/>
                  <a:t>The system </a:t>
                </a:r>
                <a:r>
                  <a:rPr lang="en-CA" b="1" dirty="0"/>
                  <a:t>samples</a:t>
                </a:r>
                <a:r>
                  <a:rPr lang="en-CA" dirty="0"/>
                  <a:t> from the </a:t>
                </a:r>
                <a14:m>
                  <m:oMath xmlns:m="http://schemas.openxmlformats.org/officeDocument/2006/math">
                    <m:sSub>
                      <m:sSubPr>
                        <m:ctrlPr>
                          <a:rPr lang="en-CA" i="1">
                            <a:latin typeface="Cambria Math" panose="02040503050406030204" pitchFamily="18" charset="0"/>
                          </a:rPr>
                        </m:ctrlPr>
                      </m:sSubPr>
                      <m:e>
                        <m:r>
                          <a:rPr lang="en-CA" i="1">
                            <a:latin typeface="Cambria Math"/>
                          </a:rPr>
                          <m:t>𝑞</m:t>
                        </m:r>
                      </m:e>
                      <m:sub>
                        <m:r>
                          <a:rPr lang="en-CA" i="1">
                            <a:latin typeface="Cambria Math"/>
                          </a:rPr>
                          <m:t>𝑖</m:t>
                        </m:r>
                      </m:sub>
                    </m:sSub>
                    <m:r>
                      <a:rPr lang="en-CA" i="1">
                        <a:latin typeface="Cambria Math"/>
                      </a:rPr>
                      <m:t> </m:t>
                    </m:r>
                  </m:oMath>
                </a14:m>
                <a:r>
                  <a:rPr lang="en-CA" dirty="0"/>
                  <a:t>that minimize the objective</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65929" y="5146825"/>
                <a:ext cx="5807679" cy="369332"/>
              </a:xfrm>
              <a:prstGeom prst="rect">
                <a:avLst/>
              </a:prstGeom>
              <a:blipFill>
                <a:blip r:embed="rId5"/>
                <a:stretch>
                  <a:fillRect l="-218" t="-3333" r="-437" b="-26667"/>
                </a:stretch>
              </a:blipFill>
            </p:spPr>
            <p:txBody>
              <a:bodyPr/>
              <a:lstStyle/>
              <a:p>
                <a:r>
                  <a:rPr lang="en-US">
                    <a:noFill/>
                  </a:rPr>
                  <a:t> </a:t>
                </a:r>
              </a:p>
            </p:txBody>
          </p:sp>
        </mc:Fallback>
      </mc:AlternateContent>
      <p:sp>
        <p:nvSpPr>
          <p:cNvPr id="7" name="TextBox 6"/>
          <p:cNvSpPr txBox="1"/>
          <p:nvPr/>
        </p:nvSpPr>
        <p:spPr>
          <a:xfrm>
            <a:off x="2896522" y="2083483"/>
            <a:ext cx="6744929" cy="1477328"/>
          </a:xfrm>
          <a:prstGeom prst="rect">
            <a:avLst/>
          </a:prstGeom>
          <a:solidFill>
            <a:srgbClr val="FFFFFF">
              <a:alpha val="89804"/>
            </a:srgbClr>
          </a:solidFill>
        </p:spPr>
        <p:txBody>
          <a:bodyPr wrap="square" rtlCol="0">
            <a:spAutoFit/>
          </a:bodyPr>
          <a:lstStyle/>
          <a:p>
            <a:r>
              <a:rPr lang="en-US" dirty="0"/>
              <a:t>Known as</a:t>
            </a:r>
          </a:p>
          <a:p>
            <a:r>
              <a:rPr lang="en-US" dirty="0"/>
              <a:t>- Quadratic unconstrained binary optimization (QUBO) problem</a:t>
            </a:r>
          </a:p>
          <a:p>
            <a:r>
              <a:rPr lang="en-US" dirty="0"/>
              <a:t>- </a:t>
            </a:r>
            <a:r>
              <a:rPr lang="en-US" dirty="0" err="1"/>
              <a:t>Ising</a:t>
            </a:r>
            <a:r>
              <a:rPr lang="en-US" dirty="0"/>
              <a:t> model</a:t>
            </a:r>
          </a:p>
          <a:p>
            <a:r>
              <a:rPr lang="en-US" dirty="0"/>
              <a:t>- Unconstrained binary quadratic problem (UBQP)</a:t>
            </a:r>
          </a:p>
          <a:p>
            <a:r>
              <a:rPr lang="en-US" dirty="0"/>
              <a:t>- Probabilistic graphical model (PGM)</a:t>
            </a:r>
          </a:p>
        </p:txBody>
      </p:sp>
    </p:spTree>
    <p:extLst>
      <p:ext uri="{BB962C8B-B14F-4D97-AF65-F5344CB8AC3E}">
        <p14:creationId xmlns:p14="http://schemas.microsoft.com/office/powerpoint/2010/main" val="4409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6383C5-1171-5B40-854C-2494308FE2BA}"/>
              </a:ext>
            </a:extLst>
          </p:cNvPr>
          <p:cNvSpPr>
            <a:spLocks noGrp="1"/>
          </p:cNvSpPr>
          <p:nvPr>
            <p:ph type="title"/>
          </p:nvPr>
        </p:nvSpPr>
        <p:spPr>
          <a:xfrm>
            <a:off x="255326" y="255377"/>
            <a:ext cx="8635101" cy="757167"/>
          </a:xfrm>
        </p:spPr>
        <p:txBody>
          <a:bodyPr/>
          <a:lstStyle/>
          <a:p>
            <a:pPr algn="r"/>
            <a:r>
              <a:rPr lang="en-US" dirty="0"/>
              <a:t>Mapping a Problem to D-Wave</a:t>
            </a:r>
          </a:p>
        </p:txBody>
      </p:sp>
      <p:sp>
        <p:nvSpPr>
          <p:cNvPr id="4" name="Process 3">
            <a:extLst>
              <a:ext uri="{FF2B5EF4-FFF2-40B4-BE49-F238E27FC236}">
                <a16:creationId xmlns:a16="http://schemas.microsoft.com/office/drawing/2014/main" xmlns="" id="{A8496035-C67A-BD43-BE21-A807B009759B}"/>
              </a:ext>
            </a:extLst>
          </p:cNvPr>
          <p:cNvSpPr/>
          <p:nvPr/>
        </p:nvSpPr>
        <p:spPr>
          <a:xfrm>
            <a:off x="249381" y="661153"/>
            <a:ext cx="2375555" cy="641022"/>
          </a:xfrm>
          <a:prstGeom prst="flowChartProcess">
            <a:avLst/>
          </a:prstGeom>
          <a:solidFill>
            <a:schemeClr val="accent1">
              <a:lumMod val="40000"/>
              <a:lumOff val="60000"/>
            </a:schemeClr>
          </a:solidFill>
          <a:ln>
            <a:solidFill>
              <a:srgbClr val="7598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AB7FA469-F3DE-5841-9ABC-D383720193F7}"/>
              </a:ext>
            </a:extLst>
          </p:cNvPr>
          <p:cNvSpPr txBox="1"/>
          <p:nvPr/>
        </p:nvSpPr>
        <p:spPr>
          <a:xfrm>
            <a:off x="249381" y="652625"/>
            <a:ext cx="2592313" cy="646331"/>
          </a:xfrm>
          <a:prstGeom prst="rect">
            <a:avLst/>
          </a:prstGeom>
          <a:solidFill>
            <a:srgbClr val="AACBFF"/>
          </a:solidFill>
          <a:ln>
            <a:solidFill>
              <a:srgbClr val="81AFE7"/>
            </a:solidFill>
          </a:ln>
        </p:spPr>
        <p:txBody>
          <a:bodyPr wrap="none" rtlCol="0">
            <a:spAutoFit/>
          </a:bodyPr>
          <a:lstStyle/>
          <a:p>
            <a:r>
              <a:rPr lang="en-US" dirty="0"/>
              <a:t>Original form (e.g., </a:t>
            </a:r>
            <a:br>
              <a:rPr lang="en-US" dirty="0"/>
            </a:br>
            <a:r>
              <a:rPr lang="en-US" dirty="0"/>
              <a:t>constraints, graph (DNX)) </a:t>
            </a:r>
          </a:p>
        </p:txBody>
      </p:sp>
      <p:sp>
        <p:nvSpPr>
          <p:cNvPr id="6" name="Process 5">
            <a:extLst>
              <a:ext uri="{FF2B5EF4-FFF2-40B4-BE49-F238E27FC236}">
                <a16:creationId xmlns:a16="http://schemas.microsoft.com/office/drawing/2014/main" xmlns="" id="{98B78420-798D-1D49-8C39-2BDA990CFFDB}"/>
              </a:ext>
            </a:extLst>
          </p:cNvPr>
          <p:cNvSpPr/>
          <p:nvPr/>
        </p:nvSpPr>
        <p:spPr>
          <a:xfrm>
            <a:off x="249381" y="2274708"/>
            <a:ext cx="2375555" cy="641022"/>
          </a:xfrm>
          <a:prstGeom prst="flowChartProcess">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95BC4F08-4E4A-6E48-BD17-D30CC4358506}"/>
              </a:ext>
            </a:extLst>
          </p:cNvPr>
          <p:cNvSpPr txBox="1"/>
          <p:nvPr/>
        </p:nvSpPr>
        <p:spPr>
          <a:xfrm>
            <a:off x="249381" y="2410553"/>
            <a:ext cx="764953" cy="369332"/>
          </a:xfrm>
          <a:prstGeom prst="rect">
            <a:avLst/>
          </a:prstGeom>
          <a:noFill/>
        </p:spPr>
        <p:txBody>
          <a:bodyPr wrap="none" rtlCol="0">
            <a:spAutoFit/>
          </a:bodyPr>
          <a:lstStyle/>
          <a:p>
            <a:r>
              <a:rPr lang="en-US" dirty="0"/>
              <a:t>QUBO</a:t>
            </a:r>
          </a:p>
        </p:txBody>
      </p:sp>
      <p:sp>
        <p:nvSpPr>
          <p:cNvPr id="8" name="Process 7">
            <a:extLst>
              <a:ext uri="{FF2B5EF4-FFF2-40B4-BE49-F238E27FC236}">
                <a16:creationId xmlns:a16="http://schemas.microsoft.com/office/drawing/2014/main" xmlns="" id="{449058A5-4A99-AA4D-AFE8-05F25217F658}"/>
              </a:ext>
            </a:extLst>
          </p:cNvPr>
          <p:cNvSpPr/>
          <p:nvPr/>
        </p:nvSpPr>
        <p:spPr>
          <a:xfrm>
            <a:off x="249381" y="3897689"/>
            <a:ext cx="2375555" cy="641022"/>
          </a:xfrm>
          <a:prstGeom prst="flowChartProcess">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CD053009-456C-6147-B279-40D3434CC692}"/>
              </a:ext>
            </a:extLst>
          </p:cNvPr>
          <p:cNvSpPr txBox="1"/>
          <p:nvPr/>
        </p:nvSpPr>
        <p:spPr>
          <a:xfrm>
            <a:off x="249381" y="4033534"/>
            <a:ext cx="2164823" cy="369332"/>
          </a:xfrm>
          <a:prstGeom prst="rect">
            <a:avLst/>
          </a:prstGeom>
          <a:noFill/>
        </p:spPr>
        <p:txBody>
          <a:bodyPr wrap="none" rtlCol="0">
            <a:spAutoFit/>
          </a:bodyPr>
          <a:lstStyle/>
          <a:p>
            <a:r>
              <a:rPr lang="en-US" dirty="0"/>
              <a:t>HW-compliant QUBO</a:t>
            </a:r>
          </a:p>
        </p:txBody>
      </p:sp>
      <p:grpSp>
        <p:nvGrpSpPr>
          <p:cNvPr id="10" name="Group 9">
            <a:extLst>
              <a:ext uri="{FF2B5EF4-FFF2-40B4-BE49-F238E27FC236}">
                <a16:creationId xmlns:a16="http://schemas.microsoft.com/office/drawing/2014/main" xmlns="" id="{7EA42DCC-E9FD-0A44-9BF0-E0D5549922CC}"/>
              </a:ext>
            </a:extLst>
          </p:cNvPr>
          <p:cNvGrpSpPr/>
          <p:nvPr/>
        </p:nvGrpSpPr>
        <p:grpSpPr>
          <a:xfrm>
            <a:off x="518475" y="5475021"/>
            <a:ext cx="1703726" cy="797242"/>
            <a:chOff x="4464407" y="1955342"/>
            <a:chExt cx="1560530" cy="529041"/>
          </a:xfrm>
        </p:grpSpPr>
        <p:pic>
          <p:nvPicPr>
            <p:cNvPr id="11" name="Picture 10" descr="network-abstraction-image.png">
              <a:extLst>
                <a:ext uri="{FF2B5EF4-FFF2-40B4-BE49-F238E27FC236}">
                  <a16:creationId xmlns:a16="http://schemas.microsoft.com/office/drawing/2014/main" xmlns="" id="{D0489878-F601-9448-8A87-247AE3FFFF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5753" y="2104873"/>
              <a:ext cx="329184" cy="225257"/>
            </a:xfrm>
            <a:prstGeom prst="roundRect">
              <a:avLst>
                <a:gd name="adj" fmla="val 10593"/>
              </a:avLst>
            </a:prstGeom>
            <a:ln w="28575">
              <a:solidFill>
                <a:schemeClr val="tx2"/>
              </a:solidFill>
            </a:ln>
            <a:effectLst>
              <a:reflection blurRad="6350" stA="52000" endA="300" endPos="26000" dir="5400000" sy="-100000" algn="bl" rotWithShape="0"/>
            </a:effectLst>
          </p:spPr>
        </p:pic>
        <p:pic>
          <p:nvPicPr>
            <p:cNvPr id="12" name="Picture 11" descr="network-abstraction-image.png">
              <a:extLst>
                <a:ext uri="{FF2B5EF4-FFF2-40B4-BE49-F238E27FC236}">
                  <a16:creationId xmlns:a16="http://schemas.microsoft.com/office/drawing/2014/main" xmlns="" id="{CFF2EB84-A41F-D64D-BDC6-ED7926745A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4320" y="2071895"/>
              <a:ext cx="438912" cy="300343"/>
            </a:xfrm>
            <a:prstGeom prst="roundRect">
              <a:avLst>
                <a:gd name="adj" fmla="val 10593"/>
              </a:avLst>
            </a:prstGeom>
            <a:ln w="28575">
              <a:solidFill>
                <a:schemeClr val="tx2"/>
              </a:solidFill>
            </a:ln>
            <a:effectLst>
              <a:reflection blurRad="6350" stA="52000" endA="300" endPos="26000" dir="5400000" sy="-100000" algn="bl" rotWithShape="0"/>
            </a:effectLst>
          </p:spPr>
        </p:pic>
        <p:pic>
          <p:nvPicPr>
            <p:cNvPr id="13" name="Picture 12" descr="network-abstraction-image.png">
              <a:extLst>
                <a:ext uri="{FF2B5EF4-FFF2-40B4-BE49-F238E27FC236}">
                  <a16:creationId xmlns:a16="http://schemas.microsoft.com/office/drawing/2014/main" xmlns="" id="{7800A98B-D77A-C647-9141-DAD1142EF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0344" y="2016812"/>
              <a:ext cx="585216" cy="400456"/>
            </a:xfrm>
            <a:prstGeom prst="roundRect">
              <a:avLst>
                <a:gd name="adj" fmla="val 10593"/>
              </a:avLst>
            </a:prstGeom>
            <a:ln w="28575">
              <a:solidFill>
                <a:schemeClr val="tx2"/>
              </a:solidFill>
            </a:ln>
            <a:effectLst>
              <a:reflection blurRad="6350" stA="52000" endA="300" endPos="26000" dir="5400000" sy="-100000" algn="bl" rotWithShape="0"/>
            </a:effectLst>
          </p:spPr>
        </p:pic>
        <p:pic>
          <p:nvPicPr>
            <p:cNvPr id="14" name="Picture 13" descr="network-abstraction-image.png">
              <a:extLst>
                <a:ext uri="{FF2B5EF4-FFF2-40B4-BE49-F238E27FC236}">
                  <a16:creationId xmlns:a16="http://schemas.microsoft.com/office/drawing/2014/main" xmlns="" id="{48F145DC-C97A-9B4B-AA86-E5538ABF09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1085" y="1955342"/>
              <a:ext cx="773125" cy="529041"/>
            </a:xfrm>
            <a:prstGeom prst="roundRect">
              <a:avLst>
                <a:gd name="adj" fmla="val 10593"/>
              </a:avLst>
            </a:prstGeom>
            <a:ln w="28575">
              <a:solidFill>
                <a:schemeClr val="tx2"/>
              </a:solidFill>
            </a:ln>
            <a:effectLst>
              <a:reflection blurRad="6350" stA="52000" endA="300" endPos="26000" dir="5400000" sy="-100000" algn="bl" rotWithShape="0"/>
            </a:effectLst>
          </p:spPr>
        </p:pic>
        <p:sp>
          <p:nvSpPr>
            <p:cNvPr id="15" name="TextBox 14">
              <a:extLst>
                <a:ext uri="{FF2B5EF4-FFF2-40B4-BE49-F238E27FC236}">
                  <a16:creationId xmlns:a16="http://schemas.microsoft.com/office/drawing/2014/main" xmlns="" id="{E924B226-831D-B540-8DCC-6B7E0C301AB4}"/>
                </a:ext>
              </a:extLst>
            </p:cNvPr>
            <p:cNvSpPr txBox="1"/>
            <p:nvPr/>
          </p:nvSpPr>
          <p:spPr>
            <a:xfrm>
              <a:off x="4464407" y="2080878"/>
              <a:ext cx="831713" cy="338554"/>
            </a:xfrm>
            <a:prstGeom prst="rect">
              <a:avLst/>
            </a:prstGeom>
            <a:noFill/>
          </p:spPr>
          <p:txBody>
            <a:bodyPr wrap="square" rtlCol="0">
              <a:spAutoFit/>
            </a:bodyPr>
            <a:lstStyle/>
            <a:p>
              <a:pPr algn="ctr"/>
              <a:r>
                <a:rPr lang="en-US" sz="1050" dirty="0">
                  <a:solidFill>
                    <a:schemeClr val="bg1"/>
                  </a:solidFill>
                </a:rPr>
                <a:t>QPUs</a:t>
              </a:r>
            </a:p>
          </p:txBody>
        </p:sp>
      </p:grpSp>
      <p:sp>
        <p:nvSpPr>
          <p:cNvPr id="16" name="Process 15">
            <a:extLst>
              <a:ext uri="{FF2B5EF4-FFF2-40B4-BE49-F238E27FC236}">
                <a16:creationId xmlns:a16="http://schemas.microsoft.com/office/drawing/2014/main" xmlns="" id="{755BA238-B360-304E-A393-FEB803AADAF3}"/>
              </a:ext>
            </a:extLst>
          </p:cNvPr>
          <p:cNvSpPr/>
          <p:nvPr/>
        </p:nvSpPr>
        <p:spPr>
          <a:xfrm>
            <a:off x="-141402" y="1306250"/>
            <a:ext cx="9483365" cy="19730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Down Arrow 19">
            <a:extLst>
              <a:ext uri="{FF2B5EF4-FFF2-40B4-BE49-F238E27FC236}">
                <a16:creationId xmlns:a16="http://schemas.microsoft.com/office/drawing/2014/main" xmlns="" id="{1C17B05C-6E14-E44D-997E-29BCFB98C409}"/>
              </a:ext>
            </a:extLst>
          </p:cNvPr>
          <p:cNvSpPr/>
          <p:nvPr/>
        </p:nvSpPr>
        <p:spPr>
          <a:xfrm>
            <a:off x="1197070" y="1408660"/>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xmlns="" id="{FE6401F5-E4CA-8143-909A-A9F4038B738A}"/>
              </a:ext>
            </a:extLst>
          </p:cNvPr>
          <p:cNvSpPr/>
          <p:nvPr/>
        </p:nvSpPr>
        <p:spPr>
          <a:xfrm>
            <a:off x="1197070" y="3031639"/>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xmlns="" id="{5351F100-783D-7B41-AD65-E9E84F11267C}"/>
              </a:ext>
            </a:extLst>
          </p:cNvPr>
          <p:cNvSpPr/>
          <p:nvPr/>
        </p:nvSpPr>
        <p:spPr>
          <a:xfrm>
            <a:off x="1197070" y="4635769"/>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xmlns="" id="{CDA5D017-977D-0D42-AD7B-55788ACF9533}"/>
              </a:ext>
            </a:extLst>
          </p:cNvPr>
          <p:cNvSpPr/>
          <p:nvPr/>
        </p:nvSpPr>
        <p:spPr>
          <a:xfrm flipV="1">
            <a:off x="1415455" y="1400801"/>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xmlns="" id="{2E5D4CE2-1B1A-3142-B1C5-D2AEB6DA0ED1}"/>
              </a:ext>
            </a:extLst>
          </p:cNvPr>
          <p:cNvSpPr/>
          <p:nvPr/>
        </p:nvSpPr>
        <p:spPr>
          <a:xfrm flipV="1">
            <a:off x="1415455" y="3023780"/>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xmlns="" id="{2ACCF96F-7D0B-CF41-810C-B9748FBA0C3C}"/>
              </a:ext>
            </a:extLst>
          </p:cNvPr>
          <p:cNvSpPr/>
          <p:nvPr/>
        </p:nvSpPr>
        <p:spPr>
          <a:xfrm flipV="1">
            <a:off x="1415455" y="4627910"/>
            <a:ext cx="199659" cy="748625"/>
          </a:xfrm>
          <a:prstGeom prst="downArrow">
            <a:avLst/>
          </a:prstGeom>
          <a:solidFill>
            <a:srgbClr val="AACBFF"/>
          </a:solidFill>
          <a:ln>
            <a:solidFill>
              <a:srgbClr val="81AF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CC9A7D15-FD94-3041-B505-EA5A07D38604}"/>
              </a:ext>
            </a:extLst>
          </p:cNvPr>
          <p:cNvSpPr txBox="1"/>
          <p:nvPr/>
        </p:nvSpPr>
        <p:spPr>
          <a:xfrm>
            <a:off x="3078291" y="852707"/>
            <a:ext cx="700063" cy="369332"/>
          </a:xfrm>
          <a:prstGeom prst="rect">
            <a:avLst/>
          </a:prstGeom>
          <a:noFill/>
        </p:spPr>
        <p:txBody>
          <a:bodyPr wrap="none" rtlCol="0">
            <a:spAutoFit/>
          </a:bodyPr>
          <a:lstStyle/>
          <a:p>
            <a:r>
              <a:rPr lang="en-US" b="1" dirty="0"/>
              <a:t>Steps</a:t>
            </a:r>
          </a:p>
        </p:txBody>
      </p:sp>
      <p:sp>
        <p:nvSpPr>
          <p:cNvPr id="30" name="TextBox 29">
            <a:extLst>
              <a:ext uri="{FF2B5EF4-FFF2-40B4-BE49-F238E27FC236}">
                <a16:creationId xmlns:a16="http://schemas.microsoft.com/office/drawing/2014/main" xmlns="" id="{9BCB54E1-F01B-C14D-989A-E047C5249626}"/>
              </a:ext>
            </a:extLst>
          </p:cNvPr>
          <p:cNvSpPr txBox="1"/>
          <p:nvPr/>
        </p:nvSpPr>
        <p:spPr>
          <a:xfrm>
            <a:off x="5378745" y="844297"/>
            <a:ext cx="2199833" cy="369332"/>
          </a:xfrm>
          <a:prstGeom prst="rect">
            <a:avLst/>
          </a:prstGeom>
          <a:noFill/>
        </p:spPr>
        <p:txBody>
          <a:bodyPr wrap="none" rtlCol="0">
            <a:spAutoFit/>
          </a:bodyPr>
          <a:lstStyle/>
          <a:p>
            <a:r>
              <a:rPr lang="en-US" b="1" dirty="0"/>
              <a:t>Best known methods</a:t>
            </a:r>
          </a:p>
        </p:txBody>
      </p:sp>
      <p:grpSp>
        <p:nvGrpSpPr>
          <p:cNvPr id="44" name="Group 43">
            <a:extLst>
              <a:ext uri="{FF2B5EF4-FFF2-40B4-BE49-F238E27FC236}">
                <a16:creationId xmlns:a16="http://schemas.microsoft.com/office/drawing/2014/main" xmlns="" id="{34D16378-417C-1B4B-A16A-2447946090DD}"/>
              </a:ext>
            </a:extLst>
          </p:cNvPr>
          <p:cNvGrpSpPr/>
          <p:nvPr/>
        </p:nvGrpSpPr>
        <p:grpSpPr>
          <a:xfrm>
            <a:off x="2759235" y="1137828"/>
            <a:ext cx="6277730" cy="1185010"/>
            <a:chOff x="2759235" y="1137828"/>
            <a:chExt cx="6277730" cy="1185010"/>
          </a:xfrm>
        </p:grpSpPr>
        <p:sp>
          <p:nvSpPr>
            <p:cNvPr id="17" name="TextBox 16">
              <a:extLst>
                <a:ext uri="{FF2B5EF4-FFF2-40B4-BE49-F238E27FC236}">
                  <a16:creationId xmlns:a16="http://schemas.microsoft.com/office/drawing/2014/main" xmlns="" id="{52996683-84DB-2441-AED5-63D04A716236}"/>
                </a:ext>
              </a:extLst>
            </p:cNvPr>
            <p:cNvSpPr txBox="1"/>
            <p:nvPr/>
          </p:nvSpPr>
          <p:spPr>
            <a:xfrm>
              <a:off x="2759236" y="1137828"/>
              <a:ext cx="2411109" cy="369332"/>
            </a:xfrm>
            <a:prstGeom prst="rect">
              <a:avLst/>
            </a:prstGeom>
            <a:noFill/>
          </p:spPr>
          <p:txBody>
            <a:bodyPr wrap="none" rtlCol="0">
              <a:spAutoFit/>
            </a:bodyPr>
            <a:lstStyle/>
            <a:p>
              <a:pPr marL="285750" indent="-285750">
                <a:buFont typeface="Arial" panose="020B0604020202020204" pitchFamily="34" charset="0"/>
                <a:buChar char="•"/>
              </a:pPr>
              <a:r>
                <a:rPr lang="en-US" dirty="0"/>
                <a:t>Reduce problem size</a:t>
              </a:r>
            </a:p>
          </p:txBody>
        </p:sp>
        <p:sp>
          <p:nvSpPr>
            <p:cNvPr id="27" name="TextBox 26">
              <a:extLst>
                <a:ext uri="{FF2B5EF4-FFF2-40B4-BE49-F238E27FC236}">
                  <a16:creationId xmlns:a16="http://schemas.microsoft.com/office/drawing/2014/main" xmlns="" id="{BF99C2BC-6D27-4044-B80E-71081EE5DB20}"/>
                </a:ext>
              </a:extLst>
            </p:cNvPr>
            <p:cNvSpPr txBox="1"/>
            <p:nvPr/>
          </p:nvSpPr>
          <p:spPr>
            <a:xfrm>
              <a:off x="5402652" y="1409721"/>
              <a:ext cx="2469394" cy="369332"/>
            </a:xfrm>
            <a:prstGeom prst="rect">
              <a:avLst/>
            </a:prstGeom>
            <a:noFill/>
          </p:spPr>
          <p:txBody>
            <a:bodyPr wrap="none" rtlCol="0">
              <a:spAutoFit/>
            </a:bodyPr>
            <a:lstStyle/>
            <a:p>
              <a:r>
                <a:rPr lang="en-US" dirty="0"/>
                <a:t>Avoid O(N</a:t>
              </a:r>
              <a:r>
                <a:rPr lang="en-US" baseline="30000" dirty="0"/>
                <a:t>2</a:t>
              </a:r>
              <a:r>
                <a:rPr lang="en-US" dirty="0"/>
                <a:t>) #</a:t>
              </a:r>
              <a:r>
                <a:rPr lang="en-US" dirty="0" err="1"/>
                <a:t>var</a:t>
              </a:r>
              <a:r>
                <a:rPr lang="en-US" dirty="0"/>
                <a:t> growth</a:t>
              </a:r>
            </a:p>
          </p:txBody>
        </p:sp>
        <p:sp>
          <p:nvSpPr>
            <p:cNvPr id="32" name="TextBox 31">
              <a:extLst>
                <a:ext uri="{FF2B5EF4-FFF2-40B4-BE49-F238E27FC236}">
                  <a16:creationId xmlns:a16="http://schemas.microsoft.com/office/drawing/2014/main" xmlns="" id="{DC6B70E5-73E3-2E44-A466-7F5235345BFE}"/>
                </a:ext>
              </a:extLst>
            </p:cNvPr>
            <p:cNvSpPr txBox="1"/>
            <p:nvPr/>
          </p:nvSpPr>
          <p:spPr>
            <a:xfrm>
              <a:off x="5402652" y="1681614"/>
              <a:ext cx="2116990" cy="369332"/>
            </a:xfrm>
            <a:prstGeom prst="rect">
              <a:avLst/>
            </a:prstGeom>
            <a:noFill/>
          </p:spPr>
          <p:txBody>
            <a:bodyPr wrap="none" rtlCol="0">
              <a:spAutoFit/>
            </a:bodyPr>
            <a:lstStyle/>
            <a:p>
              <a:r>
                <a:rPr lang="en-US" dirty="0"/>
                <a:t>Find frozen variables</a:t>
              </a:r>
            </a:p>
          </p:txBody>
        </p:sp>
        <p:sp>
          <p:nvSpPr>
            <p:cNvPr id="33" name="TextBox 32">
              <a:extLst>
                <a:ext uri="{FF2B5EF4-FFF2-40B4-BE49-F238E27FC236}">
                  <a16:creationId xmlns:a16="http://schemas.microsoft.com/office/drawing/2014/main" xmlns="" id="{6173DB93-55B6-1144-9286-89FD9E10E8F6}"/>
                </a:ext>
              </a:extLst>
            </p:cNvPr>
            <p:cNvSpPr txBox="1"/>
            <p:nvPr/>
          </p:nvSpPr>
          <p:spPr>
            <a:xfrm>
              <a:off x="2769172" y="1953506"/>
              <a:ext cx="2215350" cy="369332"/>
            </a:xfrm>
            <a:prstGeom prst="rect">
              <a:avLst/>
            </a:prstGeom>
            <a:noFill/>
          </p:spPr>
          <p:txBody>
            <a:bodyPr wrap="none" rtlCol="0">
              <a:spAutoFit/>
            </a:bodyPr>
            <a:lstStyle/>
            <a:p>
              <a:pPr marL="285750" indent="-285750">
                <a:buFont typeface="Arial" panose="020B0604020202020204" pitchFamily="34" charset="0"/>
                <a:buChar char="•"/>
              </a:pPr>
              <a:r>
                <a:rPr lang="en-US" dirty="0"/>
                <a:t>Decompose QUBO</a:t>
              </a:r>
            </a:p>
          </p:txBody>
        </p:sp>
        <p:sp>
          <p:nvSpPr>
            <p:cNvPr id="34" name="TextBox 33">
              <a:extLst>
                <a:ext uri="{FF2B5EF4-FFF2-40B4-BE49-F238E27FC236}">
                  <a16:creationId xmlns:a16="http://schemas.microsoft.com/office/drawing/2014/main" xmlns="" id="{FF787993-F79B-2E4D-81AF-FEA031396FFC}"/>
                </a:ext>
              </a:extLst>
            </p:cNvPr>
            <p:cNvSpPr txBox="1"/>
            <p:nvPr/>
          </p:nvSpPr>
          <p:spPr>
            <a:xfrm>
              <a:off x="2759235" y="1409721"/>
              <a:ext cx="2290307" cy="369332"/>
            </a:xfrm>
            <a:prstGeom prst="rect">
              <a:avLst/>
            </a:prstGeom>
            <a:noFill/>
          </p:spPr>
          <p:txBody>
            <a:bodyPr wrap="none" rtlCol="0">
              <a:spAutoFit/>
            </a:bodyPr>
            <a:lstStyle/>
            <a:p>
              <a:pPr marL="285750" indent="-285750">
                <a:buFont typeface="Arial" panose="020B0604020202020204" pitchFamily="34" charset="0"/>
                <a:buChar char="•"/>
              </a:pPr>
              <a:r>
                <a:rPr lang="en-US" dirty="0"/>
                <a:t>Map to QUBO form</a:t>
              </a:r>
            </a:p>
          </p:txBody>
        </p:sp>
        <p:sp>
          <p:nvSpPr>
            <p:cNvPr id="35" name="TextBox 34">
              <a:extLst>
                <a:ext uri="{FF2B5EF4-FFF2-40B4-BE49-F238E27FC236}">
                  <a16:creationId xmlns:a16="http://schemas.microsoft.com/office/drawing/2014/main" xmlns="" id="{66BC5951-61E8-B348-BCA4-4252EB32797B}"/>
                </a:ext>
              </a:extLst>
            </p:cNvPr>
            <p:cNvSpPr txBox="1"/>
            <p:nvPr/>
          </p:nvSpPr>
          <p:spPr>
            <a:xfrm>
              <a:off x="2766731" y="1681614"/>
              <a:ext cx="1799660" cy="369332"/>
            </a:xfrm>
            <a:prstGeom prst="rect">
              <a:avLst/>
            </a:prstGeom>
            <a:noFill/>
          </p:spPr>
          <p:txBody>
            <a:bodyPr wrap="none" rtlCol="0">
              <a:spAutoFit/>
            </a:bodyPr>
            <a:lstStyle/>
            <a:p>
              <a:pPr marL="285750" indent="-285750">
                <a:buFont typeface="Arial" panose="020B0604020202020204" pitchFamily="34" charset="0"/>
                <a:buChar char="•"/>
              </a:pPr>
              <a:r>
                <a:rPr lang="en-US" dirty="0"/>
                <a:t>Reduce QUBO</a:t>
              </a:r>
            </a:p>
          </p:txBody>
        </p:sp>
        <p:sp>
          <p:nvSpPr>
            <p:cNvPr id="36" name="TextBox 35">
              <a:extLst>
                <a:ext uri="{FF2B5EF4-FFF2-40B4-BE49-F238E27FC236}">
                  <a16:creationId xmlns:a16="http://schemas.microsoft.com/office/drawing/2014/main" xmlns="" id="{49D4E003-A18E-9247-928B-66B8C105CAF8}"/>
                </a:ext>
              </a:extLst>
            </p:cNvPr>
            <p:cNvSpPr txBox="1"/>
            <p:nvPr/>
          </p:nvSpPr>
          <p:spPr>
            <a:xfrm>
              <a:off x="5410010" y="1953506"/>
              <a:ext cx="3626955" cy="369332"/>
            </a:xfrm>
            <a:prstGeom prst="rect">
              <a:avLst/>
            </a:prstGeom>
            <a:noFill/>
          </p:spPr>
          <p:txBody>
            <a:bodyPr wrap="none" rtlCol="0">
              <a:spAutoFit/>
            </a:bodyPr>
            <a:lstStyle/>
            <a:p>
              <a:r>
                <a:rPr lang="en-US" dirty="0"/>
                <a:t>Various: energy impact, recomb elite</a:t>
              </a:r>
            </a:p>
          </p:txBody>
        </p:sp>
      </p:grpSp>
      <p:grpSp>
        <p:nvGrpSpPr>
          <p:cNvPr id="51" name="Group 50">
            <a:extLst>
              <a:ext uri="{FF2B5EF4-FFF2-40B4-BE49-F238E27FC236}">
                <a16:creationId xmlns:a16="http://schemas.microsoft.com/office/drawing/2014/main" xmlns="" id="{27DF7C22-F4E5-F541-8A53-10E998E90DFD}"/>
              </a:ext>
            </a:extLst>
          </p:cNvPr>
          <p:cNvGrpSpPr/>
          <p:nvPr/>
        </p:nvGrpSpPr>
        <p:grpSpPr>
          <a:xfrm>
            <a:off x="2759236" y="4569876"/>
            <a:ext cx="5341382" cy="1441110"/>
            <a:chOff x="2759236" y="4569876"/>
            <a:chExt cx="5341382" cy="1441110"/>
          </a:xfrm>
        </p:grpSpPr>
        <p:sp>
          <p:nvSpPr>
            <p:cNvPr id="19" name="TextBox 18">
              <a:extLst>
                <a:ext uri="{FF2B5EF4-FFF2-40B4-BE49-F238E27FC236}">
                  <a16:creationId xmlns:a16="http://schemas.microsoft.com/office/drawing/2014/main" xmlns="" id="{81B121C8-D5B0-5E4B-9B04-8A49E46F23F9}"/>
                </a:ext>
              </a:extLst>
            </p:cNvPr>
            <p:cNvSpPr txBox="1"/>
            <p:nvPr/>
          </p:nvSpPr>
          <p:spPr>
            <a:xfrm>
              <a:off x="2759236" y="4569876"/>
              <a:ext cx="2462149" cy="369332"/>
            </a:xfrm>
            <a:prstGeom prst="rect">
              <a:avLst/>
            </a:prstGeom>
            <a:noFill/>
          </p:spPr>
          <p:txBody>
            <a:bodyPr wrap="none" rtlCol="0">
              <a:spAutoFit/>
            </a:bodyPr>
            <a:lstStyle/>
            <a:p>
              <a:pPr marL="285750" indent="-285750">
                <a:buFont typeface="Arial" panose="020B0604020202020204" pitchFamily="34" charset="0"/>
                <a:buChar char="•"/>
              </a:pPr>
              <a:r>
                <a:rPr lang="en-US" dirty="0"/>
                <a:t>Adjust chain strength</a:t>
              </a:r>
            </a:p>
          </p:txBody>
        </p:sp>
        <p:sp>
          <p:nvSpPr>
            <p:cNvPr id="31" name="TextBox 30">
              <a:extLst>
                <a:ext uri="{FF2B5EF4-FFF2-40B4-BE49-F238E27FC236}">
                  <a16:creationId xmlns:a16="http://schemas.microsoft.com/office/drawing/2014/main" xmlns="" id="{ADC7DDEE-33A9-9C45-9847-BE2416C8350F}"/>
                </a:ext>
              </a:extLst>
            </p:cNvPr>
            <p:cNvSpPr txBox="1"/>
            <p:nvPr/>
          </p:nvSpPr>
          <p:spPr>
            <a:xfrm>
              <a:off x="5410010" y="4573424"/>
              <a:ext cx="2690608" cy="369332"/>
            </a:xfrm>
            <a:prstGeom prst="rect">
              <a:avLst/>
            </a:prstGeom>
            <a:noFill/>
          </p:spPr>
          <p:txBody>
            <a:bodyPr wrap="none" rtlCol="0">
              <a:spAutoFit/>
            </a:bodyPr>
            <a:lstStyle/>
            <a:p>
              <a:r>
                <a:rPr lang="en-US" dirty="0"/>
                <a:t>Start with algebraic setting</a:t>
              </a:r>
            </a:p>
          </p:txBody>
        </p:sp>
        <p:sp>
          <p:nvSpPr>
            <p:cNvPr id="38" name="TextBox 37">
              <a:extLst>
                <a:ext uri="{FF2B5EF4-FFF2-40B4-BE49-F238E27FC236}">
                  <a16:creationId xmlns:a16="http://schemas.microsoft.com/office/drawing/2014/main" xmlns="" id="{3268C1FA-F998-5B4E-B397-1925932C3439}"/>
                </a:ext>
              </a:extLst>
            </p:cNvPr>
            <p:cNvSpPr txBox="1"/>
            <p:nvPr/>
          </p:nvSpPr>
          <p:spPr>
            <a:xfrm>
              <a:off x="2759236" y="5641654"/>
              <a:ext cx="1649426" cy="369332"/>
            </a:xfrm>
            <a:prstGeom prst="rect">
              <a:avLst/>
            </a:prstGeom>
            <a:noFill/>
          </p:spPr>
          <p:txBody>
            <a:bodyPr wrap="none" rtlCol="0">
              <a:spAutoFit/>
            </a:bodyPr>
            <a:lstStyle/>
            <a:p>
              <a:pPr marL="285750" indent="-285750">
                <a:buFont typeface="Arial" panose="020B0604020202020204" pitchFamily="34" charset="0"/>
                <a:buChar char="•"/>
              </a:pPr>
              <a:r>
                <a:rPr lang="en-US" dirty="0"/>
                <a:t>Post-process</a:t>
              </a:r>
            </a:p>
          </p:txBody>
        </p:sp>
        <p:sp>
          <p:nvSpPr>
            <p:cNvPr id="39" name="TextBox 38">
              <a:extLst>
                <a:ext uri="{FF2B5EF4-FFF2-40B4-BE49-F238E27FC236}">
                  <a16:creationId xmlns:a16="http://schemas.microsoft.com/office/drawing/2014/main" xmlns="" id="{C2245783-5268-F04A-8F7F-8110EFCF3DDF}"/>
                </a:ext>
              </a:extLst>
            </p:cNvPr>
            <p:cNvSpPr txBox="1"/>
            <p:nvPr/>
          </p:nvSpPr>
          <p:spPr>
            <a:xfrm>
              <a:off x="2759236" y="4837821"/>
              <a:ext cx="1736181" cy="369332"/>
            </a:xfrm>
            <a:prstGeom prst="rect">
              <a:avLst/>
            </a:prstGeom>
            <a:noFill/>
          </p:spPr>
          <p:txBody>
            <a:bodyPr wrap="none" rtlCol="0">
              <a:spAutoFit/>
            </a:bodyPr>
            <a:lstStyle/>
            <a:p>
              <a:pPr marL="285750" indent="-285750">
                <a:buFont typeface="Arial" panose="020B0604020202020204" pitchFamily="34" charset="0"/>
                <a:buChar char="•"/>
              </a:pPr>
              <a:r>
                <a:rPr lang="en-US" dirty="0"/>
                <a:t>Reverse spins</a:t>
              </a:r>
            </a:p>
          </p:txBody>
        </p:sp>
        <p:sp>
          <p:nvSpPr>
            <p:cNvPr id="40" name="TextBox 39">
              <a:extLst>
                <a:ext uri="{FF2B5EF4-FFF2-40B4-BE49-F238E27FC236}">
                  <a16:creationId xmlns:a16="http://schemas.microsoft.com/office/drawing/2014/main" xmlns="" id="{47EFE4F8-6DB7-464A-BA46-33022B4873B4}"/>
                </a:ext>
              </a:extLst>
            </p:cNvPr>
            <p:cNvSpPr txBox="1"/>
            <p:nvPr/>
          </p:nvSpPr>
          <p:spPr>
            <a:xfrm>
              <a:off x="2759236" y="5105766"/>
              <a:ext cx="2593595" cy="369332"/>
            </a:xfrm>
            <a:prstGeom prst="rect">
              <a:avLst/>
            </a:prstGeom>
            <a:noFill/>
          </p:spPr>
          <p:txBody>
            <a:bodyPr wrap="none" rtlCol="0">
              <a:spAutoFit/>
            </a:bodyPr>
            <a:lstStyle/>
            <a:p>
              <a:pPr marL="285750" indent="-285750">
                <a:buFont typeface="Arial" panose="020B0604020202020204" pitchFamily="34" charset="0"/>
                <a:buChar char="•"/>
              </a:pPr>
              <a:r>
                <a:rPr lang="en-US" dirty="0"/>
                <a:t>Change anneal offsets </a:t>
              </a:r>
            </a:p>
          </p:txBody>
        </p:sp>
        <p:sp>
          <p:nvSpPr>
            <p:cNvPr id="41" name="TextBox 40">
              <a:extLst>
                <a:ext uri="{FF2B5EF4-FFF2-40B4-BE49-F238E27FC236}">
                  <a16:creationId xmlns:a16="http://schemas.microsoft.com/office/drawing/2014/main" xmlns="" id="{DF0D4B4E-E8A2-B846-BE60-A9041DE582D0}"/>
                </a:ext>
              </a:extLst>
            </p:cNvPr>
            <p:cNvSpPr txBox="1"/>
            <p:nvPr/>
          </p:nvSpPr>
          <p:spPr>
            <a:xfrm>
              <a:off x="2759236" y="5373711"/>
              <a:ext cx="2538708" cy="369332"/>
            </a:xfrm>
            <a:prstGeom prst="rect">
              <a:avLst/>
            </a:prstGeom>
            <a:noFill/>
          </p:spPr>
          <p:txBody>
            <a:bodyPr wrap="none" rtlCol="0">
              <a:spAutoFit/>
            </a:bodyPr>
            <a:lstStyle/>
            <a:p>
              <a:pPr marL="285750" indent="-285750">
                <a:buFont typeface="Arial" panose="020B0604020202020204" pitchFamily="34" charset="0"/>
                <a:buChar char="•"/>
              </a:pPr>
              <a:r>
                <a:rPr lang="en-US" dirty="0"/>
                <a:t>Use reverse annealing</a:t>
              </a:r>
            </a:p>
          </p:txBody>
        </p:sp>
        <p:sp>
          <p:nvSpPr>
            <p:cNvPr id="42" name="TextBox 41">
              <a:extLst>
                <a:ext uri="{FF2B5EF4-FFF2-40B4-BE49-F238E27FC236}">
                  <a16:creationId xmlns:a16="http://schemas.microsoft.com/office/drawing/2014/main" xmlns="" id="{E299ED75-E017-CB46-9206-40FD2DE15A6B}"/>
                </a:ext>
              </a:extLst>
            </p:cNvPr>
            <p:cNvSpPr txBox="1"/>
            <p:nvPr/>
          </p:nvSpPr>
          <p:spPr>
            <a:xfrm>
              <a:off x="5404755" y="4837821"/>
              <a:ext cx="1385123" cy="369332"/>
            </a:xfrm>
            <a:prstGeom prst="rect">
              <a:avLst/>
            </a:prstGeom>
            <a:noFill/>
          </p:spPr>
          <p:txBody>
            <a:bodyPr wrap="none" rtlCol="0">
              <a:spAutoFit/>
            </a:bodyPr>
            <a:lstStyle/>
            <a:p>
              <a:r>
                <a:rPr lang="en-US" dirty="0"/>
                <a:t>Use dozen(s)</a:t>
              </a:r>
            </a:p>
          </p:txBody>
        </p:sp>
        <p:sp>
          <p:nvSpPr>
            <p:cNvPr id="43" name="TextBox 42">
              <a:extLst>
                <a:ext uri="{FF2B5EF4-FFF2-40B4-BE49-F238E27FC236}">
                  <a16:creationId xmlns:a16="http://schemas.microsoft.com/office/drawing/2014/main" xmlns="" id="{73848008-55C8-0741-A7E6-1B8C0202791D}"/>
                </a:ext>
              </a:extLst>
            </p:cNvPr>
            <p:cNvSpPr txBox="1"/>
            <p:nvPr/>
          </p:nvSpPr>
          <p:spPr>
            <a:xfrm>
              <a:off x="5410013" y="5105766"/>
              <a:ext cx="2465996" cy="369332"/>
            </a:xfrm>
            <a:prstGeom prst="rect">
              <a:avLst/>
            </a:prstGeom>
            <a:noFill/>
          </p:spPr>
          <p:txBody>
            <a:bodyPr wrap="none" rtlCol="0">
              <a:spAutoFit/>
            </a:bodyPr>
            <a:lstStyle/>
            <a:p>
              <a:r>
                <a:rPr lang="en-US" dirty="0"/>
                <a:t>Delay chains as f(length)</a:t>
              </a:r>
            </a:p>
          </p:txBody>
        </p:sp>
      </p:grpSp>
      <p:pic>
        <p:nvPicPr>
          <p:cNvPr id="47" name="Content Placeholder 3">
            <a:extLst>
              <a:ext uri="{FF2B5EF4-FFF2-40B4-BE49-F238E27FC236}">
                <a16:creationId xmlns:a16="http://schemas.microsoft.com/office/drawing/2014/main" xmlns="" id="{F0D05DB3-0E6C-A24E-A622-F1C69C45E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068" y="4266948"/>
            <a:ext cx="3661137" cy="2618561"/>
          </a:xfrm>
          <a:prstGeom prst="rect">
            <a:avLst/>
          </a:prstGeom>
        </p:spPr>
      </p:pic>
      <p:grpSp>
        <p:nvGrpSpPr>
          <p:cNvPr id="50" name="Group 49">
            <a:extLst>
              <a:ext uri="{FF2B5EF4-FFF2-40B4-BE49-F238E27FC236}">
                <a16:creationId xmlns:a16="http://schemas.microsoft.com/office/drawing/2014/main" xmlns="" id="{F31BE672-AD72-B747-B14E-F28B86086F82}"/>
              </a:ext>
            </a:extLst>
          </p:cNvPr>
          <p:cNvGrpSpPr/>
          <p:nvPr/>
        </p:nvGrpSpPr>
        <p:grpSpPr>
          <a:xfrm>
            <a:off x="2759236" y="2915730"/>
            <a:ext cx="6321715" cy="658955"/>
            <a:chOff x="2759236" y="2915730"/>
            <a:chExt cx="6321715" cy="658955"/>
          </a:xfrm>
        </p:grpSpPr>
        <p:grpSp>
          <p:nvGrpSpPr>
            <p:cNvPr id="45" name="Group 44">
              <a:extLst>
                <a:ext uri="{FF2B5EF4-FFF2-40B4-BE49-F238E27FC236}">
                  <a16:creationId xmlns:a16="http://schemas.microsoft.com/office/drawing/2014/main" xmlns="" id="{FABB85D9-61CB-8B4B-B480-87D2062272FD}"/>
                </a:ext>
              </a:extLst>
            </p:cNvPr>
            <p:cNvGrpSpPr/>
            <p:nvPr/>
          </p:nvGrpSpPr>
          <p:grpSpPr>
            <a:xfrm>
              <a:off x="2759236" y="2915730"/>
              <a:ext cx="6321715" cy="369332"/>
              <a:chOff x="2759236" y="2915730"/>
              <a:chExt cx="6321715" cy="369332"/>
            </a:xfrm>
          </p:grpSpPr>
          <p:sp>
            <p:nvSpPr>
              <p:cNvPr id="18" name="TextBox 17">
                <a:extLst>
                  <a:ext uri="{FF2B5EF4-FFF2-40B4-BE49-F238E27FC236}">
                    <a16:creationId xmlns:a16="http://schemas.microsoft.com/office/drawing/2014/main" xmlns="" id="{2DEF1BE3-7843-CA40-A479-7692C5A479A5}"/>
                  </a:ext>
                </a:extLst>
              </p:cNvPr>
              <p:cNvSpPr txBox="1"/>
              <p:nvPr/>
            </p:nvSpPr>
            <p:spPr>
              <a:xfrm>
                <a:off x="2759236" y="2915730"/>
                <a:ext cx="2544799" cy="369332"/>
              </a:xfrm>
              <a:prstGeom prst="rect">
                <a:avLst/>
              </a:prstGeom>
              <a:noFill/>
            </p:spPr>
            <p:txBody>
              <a:bodyPr wrap="none" rtlCol="0">
                <a:spAutoFit/>
              </a:bodyPr>
              <a:lstStyle/>
              <a:p>
                <a:pPr marL="285750" indent="-285750">
                  <a:buFont typeface="Arial" panose="020B0604020202020204" pitchFamily="34" charset="0"/>
                  <a:buChar char="•"/>
                </a:pPr>
                <a:r>
                  <a:rPr lang="en-US" dirty="0"/>
                  <a:t>Embed into HW graph</a:t>
                </a:r>
              </a:p>
            </p:txBody>
          </p:sp>
          <p:sp>
            <p:nvSpPr>
              <p:cNvPr id="37" name="TextBox 36">
                <a:extLst>
                  <a:ext uri="{FF2B5EF4-FFF2-40B4-BE49-F238E27FC236}">
                    <a16:creationId xmlns:a16="http://schemas.microsoft.com/office/drawing/2014/main" xmlns="" id="{910DCD00-1055-8446-937B-EDF7B232E6DF}"/>
                  </a:ext>
                </a:extLst>
              </p:cNvPr>
              <p:cNvSpPr txBox="1"/>
              <p:nvPr/>
            </p:nvSpPr>
            <p:spPr>
              <a:xfrm>
                <a:off x="5410010" y="2915730"/>
                <a:ext cx="3670941" cy="369332"/>
              </a:xfrm>
              <a:prstGeom prst="rect">
                <a:avLst/>
              </a:prstGeom>
              <a:noFill/>
            </p:spPr>
            <p:txBody>
              <a:bodyPr wrap="none" rtlCol="0">
                <a:spAutoFit/>
              </a:bodyPr>
              <a:lstStyle/>
              <a:p>
                <a:r>
                  <a:rPr lang="en-US" dirty="0"/>
                  <a:t>Avoid long chains, extend pre-embed</a:t>
                </a:r>
              </a:p>
            </p:txBody>
          </p:sp>
        </p:grpSp>
        <p:sp>
          <p:nvSpPr>
            <p:cNvPr id="48" name="TextBox 47">
              <a:extLst>
                <a:ext uri="{FF2B5EF4-FFF2-40B4-BE49-F238E27FC236}">
                  <a16:creationId xmlns:a16="http://schemas.microsoft.com/office/drawing/2014/main" xmlns="" id="{4E534FCC-A730-9F45-BBA1-E9668025EDC2}"/>
                </a:ext>
              </a:extLst>
            </p:cNvPr>
            <p:cNvSpPr txBox="1"/>
            <p:nvPr/>
          </p:nvSpPr>
          <p:spPr>
            <a:xfrm>
              <a:off x="2762774" y="3201805"/>
              <a:ext cx="2524922" cy="369332"/>
            </a:xfrm>
            <a:prstGeom prst="rect">
              <a:avLst/>
            </a:prstGeom>
            <a:noFill/>
          </p:spPr>
          <p:txBody>
            <a:bodyPr wrap="none" rtlCol="0">
              <a:spAutoFit/>
            </a:bodyPr>
            <a:lstStyle/>
            <a:p>
              <a:pPr marL="285750" indent="-285750">
                <a:buFont typeface="Arial" panose="020B0604020202020204" pitchFamily="34" charset="0"/>
                <a:buChar char="•"/>
              </a:pPr>
              <a:r>
                <a:rPr lang="en-US" dirty="0"/>
                <a:t>Tolerate low precision</a:t>
              </a:r>
            </a:p>
          </p:txBody>
        </p:sp>
        <p:sp>
          <p:nvSpPr>
            <p:cNvPr id="49" name="TextBox 48">
              <a:extLst>
                <a:ext uri="{FF2B5EF4-FFF2-40B4-BE49-F238E27FC236}">
                  <a16:creationId xmlns:a16="http://schemas.microsoft.com/office/drawing/2014/main" xmlns="" id="{BECB4A3E-25CD-AF44-A897-F4968EE98819}"/>
                </a:ext>
              </a:extLst>
            </p:cNvPr>
            <p:cNvSpPr txBox="1"/>
            <p:nvPr/>
          </p:nvSpPr>
          <p:spPr>
            <a:xfrm>
              <a:off x="5413548" y="3205353"/>
              <a:ext cx="3020058" cy="369332"/>
            </a:xfrm>
            <a:prstGeom prst="rect">
              <a:avLst/>
            </a:prstGeom>
            <a:noFill/>
          </p:spPr>
          <p:txBody>
            <a:bodyPr wrap="none" rtlCol="0">
              <a:spAutoFit/>
            </a:bodyPr>
            <a:lstStyle/>
            <a:p>
              <a:r>
                <a:rPr lang="en-US" dirty="0"/>
                <a:t>Bin values into discrete ranges</a:t>
              </a:r>
            </a:p>
          </p:txBody>
        </p:sp>
      </p:grpSp>
    </p:spTree>
    <p:extLst>
      <p:ext uri="{BB962C8B-B14F-4D97-AF65-F5344CB8AC3E}">
        <p14:creationId xmlns:p14="http://schemas.microsoft.com/office/powerpoint/2010/main" val="383134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9D51F-9450-5F4F-B0F5-0B07B8814530}"/>
              </a:ext>
            </a:extLst>
          </p:cNvPr>
          <p:cNvSpPr>
            <a:spLocks noGrp="1"/>
          </p:cNvSpPr>
          <p:nvPr>
            <p:ph type="title"/>
          </p:nvPr>
        </p:nvSpPr>
        <p:spPr/>
        <p:txBody>
          <a:bodyPr/>
          <a:lstStyle/>
          <a:p>
            <a:r>
              <a:rPr lang="en-US" dirty="0"/>
              <a:t>Mapping MIS to QUBO Form</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xmlns="" id="{684CE4F1-CF71-A449-9990-C1AF93394A12}"/>
                  </a:ext>
                </a:extLst>
              </p:cNvPr>
              <p:cNvSpPr txBox="1">
                <a:spLocks/>
              </p:cNvSpPr>
              <p:nvPr/>
            </p:nvSpPr>
            <p:spPr bwMode="auto">
              <a:xfrm>
                <a:off x="-361930" y="4678593"/>
                <a:ext cx="4082387" cy="6637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25000"/>
                  </a:spcAft>
                  <a:buClr>
                    <a:srgbClr val="004080"/>
                  </a:buClr>
                  <a:buSzPct val="130000"/>
                  <a:buFont typeface="Times" pitchFamily="18" charset="0"/>
                  <a:buNone/>
                  <a:defRPr sz="2000" b="1">
                    <a:solidFill>
                      <a:schemeClr val="accent1"/>
                    </a:solidFill>
                    <a:latin typeface="+mn-lt"/>
                    <a:ea typeface="+mn-ea"/>
                    <a:cs typeface="+mn-cs"/>
                  </a:defRPr>
                </a:lvl1pPr>
                <a:lvl2pPr marL="688975" indent="-231775" algn="l" rtl="0" eaLnBrk="0" fontAlgn="base" hangingPunct="0">
                  <a:spcBef>
                    <a:spcPct val="20000"/>
                  </a:spcBef>
                  <a:spcAft>
                    <a:spcPct val="0"/>
                  </a:spcAft>
                  <a:buClr>
                    <a:srgbClr val="004080"/>
                  </a:buClr>
                  <a:buSzPct val="130000"/>
                  <a:buChar char="–"/>
                  <a:defRPr sz="1600" b="1">
                    <a:solidFill>
                      <a:schemeClr val="accent1"/>
                    </a:solidFill>
                    <a:latin typeface="+mn-lt"/>
                    <a:ea typeface="+mn-ea"/>
                  </a:defRPr>
                </a:lvl2pPr>
                <a:lvl3pPr marL="1028700" indent="-114300" algn="l" rtl="0" eaLnBrk="0" fontAlgn="base" hangingPunct="0">
                  <a:spcBef>
                    <a:spcPct val="20000"/>
                  </a:spcBef>
                  <a:spcAft>
                    <a:spcPct val="0"/>
                  </a:spcAft>
                  <a:buClr>
                    <a:srgbClr val="004080"/>
                  </a:buClr>
                  <a:buSzPct val="130000"/>
                  <a:buFont typeface="Times" pitchFamily="18" charset="0"/>
                  <a:buChar char="•"/>
                  <a:defRPr sz="1200">
                    <a:solidFill>
                      <a:schemeClr val="accent1"/>
                    </a:solidFill>
                    <a:latin typeface="+mn-lt"/>
                    <a:ea typeface="+mn-ea"/>
                  </a:defRPr>
                </a:lvl3pPr>
                <a:lvl4pPr marL="1546225" indent="-174625" algn="l" rtl="0" eaLnBrk="0" fontAlgn="base" hangingPunct="0">
                  <a:spcBef>
                    <a:spcPct val="20000"/>
                  </a:spcBef>
                  <a:spcAft>
                    <a:spcPct val="0"/>
                  </a:spcAft>
                  <a:buClr>
                    <a:srgbClr val="004080"/>
                  </a:buClr>
                  <a:buSzPct val="130000"/>
                  <a:buChar char="–"/>
                  <a:defRPr sz="1000">
                    <a:solidFill>
                      <a:schemeClr val="accent1"/>
                    </a:solidFill>
                    <a:latin typeface="+mn-lt"/>
                    <a:ea typeface="+mn-ea"/>
                  </a:defRPr>
                </a:lvl4pPr>
                <a:lvl5pPr marL="1943100" indent="-114300" algn="l" rtl="0" eaLnBrk="0" fontAlgn="base" hangingPunct="0">
                  <a:spcBef>
                    <a:spcPct val="20000"/>
                  </a:spcBef>
                  <a:spcAft>
                    <a:spcPct val="0"/>
                  </a:spcAft>
                  <a:buClr>
                    <a:srgbClr val="004080"/>
                  </a:buClr>
                  <a:buSzPct val="130000"/>
                  <a:buChar char="»"/>
                  <a:defRPr sz="900">
                    <a:solidFill>
                      <a:schemeClr val="accent1"/>
                    </a:solidFill>
                    <a:latin typeface="+mn-lt"/>
                    <a:ea typeface="+mn-ea"/>
                  </a:defRPr>
                </a:lvl5pPr>
                <a:lvl6pPr marL="2400300" indent="-114300" algn="l" rtl="0" fontAlgn="base">
                  <a:spcBef>
                    <a:spcPct val="20000"/>
                  </a:spcBef>
                  <a:spcAft>
                    <a:spcPct val="0"/>
                  </a:spcAft>
                  <a:buClr>
                    <a:srgbClr val="004080"/>
                  </a:buClr>
                  <a:buSzPct val="130000"/>
                  <a:buChar char="»"/>
                  <a:defRPr sz="900">
                    <a:solidFill>
                      <a:schemeClr val="tx1"/>
                    </a:solidFill>
                    <a:latin typeface="+mn-lt"/>
                    <a:ea typeface="+mn-ea"/>
                  </a:defRPr>
                </a:lvl6pPr>
                <a:lvl7pPr marL="2857500" indent="-114300" algn="l" rtl="0" fontAlgn="base">
                  <a:spcBef>
                    <a:spcPct val="20000"/>
                  </a:spcBef>
                  <a:spcAft>
                    <a:spcPct val="0"/>
                  </a:spcAft>
                  <a:buClr>
                    <a:srgbClr val="004080"/>
                  </a:buClr>
                  <a:buSzPct val="130000"/>
                  <a:buChar char="»"/>
                  <a:defRPr sz="900">
                    <a:solidFill>
                      <a:schemeClr val="tx1"/>
                    </a:solidFill>
                    <a:latin typeface="+mn-lt"/>
                    <a:ea typeface="+mn-ea"/>
                  </a:defRPr>
                </a:lvl7pPr>
                <a:lvl8pPr marL="3314700" indent="-114300" algn="l" rtl="0" fontAlgn="base">
                  <a:spcBef>
                    <a:spcPct val="20000"/>
                  </a:spcBef>
                  <a:spcAft>
                    <a:spcPct val="0"/>
                  </a:spcAft>
                  <a:buClr>
                    <a:srgbClr val="004080"/>
                  </a:buClr>
                  <a:buSzPct val="130000"/>
                  <a:buChar char="»"/>
                  <a:defRPr sz="900">
                    <a:solidFill>
                      <a:schemeClr val="tx1"/>
                    </a:solidFill>
                    <a:latin typeface="+mn-lt"/>
                    <a:ea typeface="+mn-ea"/>
                  </a:defRPr>
                </a:lvl8pPr>
                <a:lvl9pPr marL="3771900" indent="-114300" algn="l" rtl="0" fontAlgn="base">
                  <a:spcBef>
                    <a:spcPct val="20000"/>
                  </a:spcBef>
                  <a:spcAft>
                    <a:spcPct val="0"/>
                  </a:spcAft>
                  <a:buClr>
                    <a:srgbClr val="004080"/>
                  </a:buClr>
                  <a:buSzPct val="130000"/>
                  <a:buChar char="»"/>
                  <a:defRPr sz="900">
                    <a:solidFill>
                      <a:schemeClr val="tx1"/>
                    </a:solidFill>
                    <a:latin typeface="+mn-lt"/>
                    <a:ea typeface="+mn-ea"/>
                  </a:defRPr>
                </a:lvl9pPr>
              </a:lstStyle>
              <a:p>
                <a:pPr/>
                <a14:m>
                  <m:oMathPara xmlns:m="http://schemas.openxmlformats.org/officeDocument/2006/math">
                    <m:oMathParaPr>
                      <m:jc m:val="centerGroup"/>
                    </m:oMathParaPr>
                    <m:oMath xmlns:m="http://schemas.openxmlformats.org/officeDocument/2006/math">
                      <m:r>
                        <a:rPr lang="en-CA" sz="1500" i="1" kern="0">
                          <a:solidFill>
                            <a:schemeClr val="accent1">
                              <a:lumMod val="50000"/>
                            </a:schemeClr>
                          </a:solidFill>
                          <a:latin typeface="Cambria Math"/>
                        </a:rPr>
                        <m:t>𝑶𝒃𝒋</m:t>
                      </m:r>
                      <m:r>
                        <a:rPr lang="en-CA" sz="1500" i="1" kern="0">
                          <a:solidFill>
                            <a:schemeClr val="accent1">
                              <a:lumMod val="50000"/>
                            </a:schemeClr>
                          </a:solidFill>
                          <a:latin typeface="Cambria Math"/>
                        </a:rPr>
                        <m:t>(</m:t>
                      </m:r>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r>
                        <a:rPr lang="en-CA" sz="1500" i="1" kern="0">
                          <a:solidFill>
                            <a:schemeClr val="accent1">
                              <a:lumMod val="50000"/>
                            </a:schemeClr>
                          </a:solidFill>
                          <a:latin typeface="Cambria Math"/>
                        </a:rPr>
                        <m:t>;</m:t>
                      </m:r>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r>
                        <a:rPr lang="en-CA" sz="1500" i="1" kern="0">
                          <a:solidFill>
                            <a:schemeClr val="accent1">
                              <a:lumMod val="50000"/>
                            </a:schemeClr>
                          </a:solidFill>
                          <a:latin typeface="Cambria Math"/>
                        </a:rPr>
                        <m:t>)=</m:t>
                      </m:r>
                      <m:nary>
                        <m:naryPr>
                          <m:chr m:val="∑"/>
                          <m:supHide m:val="on"/>
                          <m:ctrlPr>
                            <a:rPr lang="en-CA" sz="1500" i="1" kern="0">
                              <a:solidFill>
                                <a:schemeClr val="accent1">
                                  <a:lumMod val="50000"/>
                                </a:schemeClr>
                              </a:solidFill>
                              <a:latin typeface="Cambria Math" panose="02040503050406030204" pitchFamily="18" charset="0"/>
                            </a:rPr>
                          </m:ctrlPr>
                        </m:naryPr>
                        <m:sub>
                          <m:r>
                            <m:rPr>
                              <m:brk m:alnAt="7"/>
                            </m:rPr>
                            <a:rPr lang="en-CA" sz="1500" i="1" kern="0">
                              <a:solidFill>
                                <a:schemeClr val="accent1">
                                  <a:lumMod val="50000"/>
                                </a:schemeClr>
                              </a:solidFill>
                              <a:latin typeface="Cambria Math"/>
                            </a:rPr>
                            <m:t>𝒊</m:t>
                          </m:r>
                          <m:r>
                            <a:rPr lang="en-CA" sz="1500" i="1" kern="0">
                              <a:solidFill>
                                <a:schemeClr val="accent1">
                                  <a:lumMod val="50000"/>
                                </a:schemeClr>
                              </a:solidFill>
                              <a:latin typeface="Cambria Math"/>
                            </a:rPr>
                            <m:t>𝒋</m:t>
                          </m:r>
                        </m:sub>
                        <m:sup/>
                        <m:e>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e>
                      </m:nary>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𝒋</m:t>
                          </m:r>
                        </m:sub>
                      </m:sSub>
                      <m:r>
                        <a:rPr lang="en-CA" sz="1500" i="1" kern="0">
                          <a:solidFill>
                            <a:schemeClr val="accent1">
                              <a:lumMod val="50000"/>
                            </a:schemeClr>
                          </a:solidFill>
                          <a:latin typeface="Cambria Math"/>
                        </a:rPr>
                        <m:t> </m:t>
                      </m:r>
                    </m:oMath>
                  </m:oMathPara>
                </a14:m>
                <a:endParaRPr lang="en-CA" sz="1500" b="0" kern="0" dirty="0">
                  <a:solidFill>
                    <a:schemeClr val="accent1">
                      <a:lumMod val="50000"/>
                    </a:schemeClr>
                  </a:solidFill>
                </a:endParaRPr>
              </a:p>
              <a:p>
                <a:r>
                  <a:rPr lang="en-CA" sz="1500" kern="0" dirty="0">
                    <a:solidFill>
                      <a:schemeClr val="accent1">
                        <a:lumMod val="50000"/>
                      </a:schemeClr>
                    </a:solidFill>
                  </a:rPr>
                  <a:t>               Choose </a:t>
                </a:r>
                <a14:m>
                  <m:oMath xmlns:m="http://schemas.openxmlformats.org/officeDocument/2006/math">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oMath>
                </a14:m>
                <a:r>
                  <a:rPr lang="en-CA" sz="1500" kern="0" dirty="0">
                    <a:solidFill>
                      <a:schemeClr val="accent1">
                        <a:lumMod val="50000"/>
                      </a:schemeClr>
                    </a:solidFill>
                  </a:rPr>
                  <a:t> that minimize</a:t>
                </a:r>
              </a:p>
            </p:txBody>
          </p:sp>
        </mc:Choice>
        <mc:Fallback xmlns="">
          <p:sp>
            <p:nvSpPr>
              <p:cNvPr id="6" name="Content Placeholder 2">
                <a:extLst>
                  <a:ext uri="{FF2B5EF4-FFF2-40B4-BE49-F238E27FC236}">
                    <a16:creationId xmlns:a16="http://schemas.microsoft.com/office/drawing/2014/main" id="{684CE4F1-CF71-A449-9990-C1AF93394A12}"/>
                  </a:ext>
                </a:extLst>
              </p:cNvPr>
              <p:cNvSpPr txBox="1">
                <a:spLocks noRot="1" noChangeAspect="1" noMove="1" noResize="1" noEditPoints="1" noAdjustHandles="1" noChangeArrowheads="1" noChangeShapeType="1" noTextEdit="1"/>
              </p:cNvSpPr>
              <p:nvPr/>
            </p:nvSpPr>
            <p:spPr bwMode="auto">
              <a:xfrm>
                <a:off x="-361930" y="4678593"/>
                <a:ext cx="4082387" cy="663732"/>
              </a:xfrm>
              <a:prstGeom prst="rect">
                <a:avLst/>
              </a:prstGeom>
              <a:blipFill>
                <a:blip r:embed="rId3"/>
                <a:stretch>
                  <a:fillRect t="-118519" b="-1592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24" name="Group 123">
            <a:extLst>
              <a:ext uri="{FF2B5EF4-FFF2-40B4-BE49-F238E27FC236}">
                <a16:creationId xmlns:a16="http://schemas.microsoft.com/office/drawing/2014/main" xmlns="" id="{A49BCC1A-2888-044B-BE26-77C0D46898C1}"/>
              </a:ext>
            </a:extLst>
          </p:cNvPr>
          <p:cNvGrpSpPr/>
          <p:nvPr/>
        </p:nvGrpSpPr>
        <p:grpSpPr>
          <a:xfrm>
            <a:off x="5142842" y="1571737"/>
            <a:ext cx="2854138" cy="1236017"/>
            <a:chOff x="5142842" y="1571737"/>
            <a:chExt cx="2854138" cy="1236017"/>
          </a:xfrm>
        </p:grpSpPr>
        <p:sp>
          <p:nvSpPr>
            <p:cNvPr id="7" name="TextBox 6">
              <a:extLst>
                <a:ext uri="{FF2B5EF4-FFF2-40B4-BE49-F238E27FC236}">
                  <a16:creationId xmlns:a16="http://schemas.microsoft.com/office/drawing/2014/main" xmlns="" id="{1E09AA20-DFB9-5A45-A518-83AF367EDB4B}"/>
                </a:ext>
              </a:extLst>
            </p:cNvPr>
            <p:cNvSpPr txBox="1"/>
            <p:nvPr/>
          </p:nvSpPr>
          <p:spPr>
            <a:xfrm>
              <a:off x="5142842" y="1952194"/>
              <a:ext cx="375424" cy="369332"/>
            </a:xfrm>
            <a:prstGeom prst="rect">
              <a:avLst/>
            </a:prstGeom>
            <a:noFill/>
          </p:spPr>
          <p:txBody>
            <a:bodyPr wrap="none" rtlCol="0">
              <a:spAutoFit/>
            </a:bodyPr>
            <a:lstStyle/>
            <a:p>
              <a:r>
                <a:rPr lang="en-US" i="1" dirty="0" err="1"/>
                <a:t>b</a:t>
              </a:r>
              <a:r>
                <a:rPr lang="en-US" baseline="-25000" dirty="0" err="1"/>
                <a:t>ij</a:t>
              </a:r>
              <a:endParaRPr lang="en-US" baseline="-25000" dirty="0"/>
            </a:p>
          </p:txBody>
        </p:sp>
        <p:sp>
          <p:nvSpPr>
            <p:cNvPr id="8" name="Left Brace 7">
              <a:extLst>
                <a:ext uri="{FF2B5EF4-FFF2-40B4-BE49-F238E27FC236}">
                  <a16:creationId xmlns:a16="http://schemas.microsoft.com/office/drawing/2014/main" xmlns="" id="{D723E25D-C737-2243-B767-97C5CC8624E6}"/>
                </a:ext>
              </a:extLst>
            </p:cNvPr>
            <p:cNvSpPr/>
            <p:nvPr/>
          </p:nvSpPr>
          <p:spPr>
            <a:xfrm>
              <a:off x="5593606" y="1571737"/>
              <a:ext cx="220717" cy="1236017"/>
            </a:xfrm>
            <a:prstGeom prst="lef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31B20C6B-2E37-224B-A431-B5FCD7DFD32D}"/>
                </a:ext>
              </a:extLst>
            </p:cNvPr>
            <p:cNvGrpSpPr/>
            <p:nvPr/>
          </p:nvGrpSpPr>
          <p:grpSpPr>
            <a:xfrm>
              <a:off x="5814323" y="1582862"/>
              <a:ext cx="2182657" cy="1177447"/>
              <a:chOff x="5814323" y="1929699"/>
              <a:chExt cx="2182657" cy="1177447"/>
            </a:xfrm>
          </p:grpSpPr>
          <p:sp>
            <p:nvSpPr>
              <p:cNvPr id="9" name="TextBox 8">
                <a:extLst>
                  <a:ext uri="{FF2B5EF4-FFF2-40B4-BE49-F238E27FC236}">
                    <a16:creationId xmlns:a16="http://schemas.microsoft.com/office/drawing/2014/main" xmlns="" id="{7267438A-3731-9C4A-9B5E-EA9C40E80737}"/>
                  </a:ext>
                </a:extLst>
              </p:cNvPr>
              <p:cNvSpPr txBox="1"/>
              <p:nvPr/>
            </p:nvSpPr>
            <p:spPr>
              <a:xfrm>
                <a:off x="5814323" y="1929699"/>
                <a:ext cx="1040670" cy="369332"/>
              </a:xfrm>
              <a:prstGeom prst="rect">
                <a:avLst/>
              </a:prstGeom>
              <a:noFill/>
            </p:spPr>
            <p:txBody>
              <a:bodyPr wrap="none" rtlCol="0">
                <a:spAutoFit/>
              </a:bodyPr>
              <a:lstStyle/>
              <a:p>
                <a:r>
                  <a:rPr lang="en-US" dirty="0"/>
                  <a:t>-1,  if </a:t>
                </a:r>
                <a:r>
                  <a:rPr lang="en-US" dirty="0" err="1"/>
                  <a:t>i</a:t>
                </a:r>
                <a:r>
                  <a:rPr lang="en-US" dirty="0"/>
                  <a:t> = j</a:t>
                </a:r>
              </a:p>
            </p:txBody>
          </p:sp>
          <p:sp>
            <p:nvSpPr>
              <p:cNvPr id="10" name="TextBox 9">
                <a:extLst>
                  <a:ext uri="{FF2B5EF4-FFF2-40B4-BE49-F238E27FC236}">
                    <a16:creationId xmlns:a16="http://schemas.microsoft.com/office/drawing/2014/main" xmlns="" id="{7FE01D4C-46CA-434F-80E0-6DFFBB9B1916}"/>
                  </a:ext>
                </a:extLst>
              </p:cNvPr>
              <p:cNvSpPr txBox="1"/>
              <p:nvPr/>
            </p:nvSpPr>
            <p:spPr>
              <a:xfrm>
                <a:off x="5871077" y="2299031"/>
                <a:ext cx="2125903" cy="369332"/>
              </a:xfrm>
              <a:prstGeom prst="rect">
                <a:avLst/>
              </a:prstGeom>
              <a:noFill/>
            </p:spPr>
            <p:txBody>
              <a:bodyPr wrap="none" rtlCol="0">
                <a:spAutoFit/>
              </a:bodyPr>
              <a:lstStyle/>
              <a:p>
                <a:r>
                  <a:rPr lang="en-US" dirty="0"/>
                  <a:t>3,  if </a:t>
                </a:r>
                <a:r>
                  <a:rPr lang="en-US" dirty="0" err="1"/>
                  <a:t>i</a:t>
                </a:r>
                <a:r>
                  <a:rPr lang="en-US" dirty="0"/>
                  <a:t> &lt; j and </a:t>
                </a:r>
                <a:r>
                  <a:rPr lang="en-US" dirty="0" err="1"/>
                  <a:t>ij</a:t>
                </a:r>
                <a:r>
                  <a:rPr lang="en-US" dirty="0"/>
                  <a:t>        </a:t>
                </a:r>
                <a:r>
                  <a:rPr lang="en-US" i="1" dirty="0"/>
                  <a:t>E</a:t>
                </a:r>
                <a:r>
                  <a:rPr lang="en-US" dirty="0"/>
                  <a:t> </a:t>
                </a:r>
              </a:p>
            </p:txBody>
          </p:sp>
          <p:sp>
            <p:nvSpPr>
              <p:cNvPr id="11" name="TextBox 10">
                <a:extLst>
                  <a:ext uri="{FF2B5EF4-FFF2-40B4-BE49-F238E27FC236}">
                    <a16:creationId xmlns:a16="http://schemas.microsoft.com/office/drawing/2014/main" xmlns="" id="{5A2B4C5E-10B9-EF4F-AFA2-856698DB959A}"/>
                  </a:ext>
                </a:extLst>
              </p:cNvPr>
              <p:cNvSpPr txBox="1"/>
              <p:nvPr/>
            </p:nvSpPr>
            <p:spPr>
              <a:xfrm rot="5400000">
                <a:off x="7325161" y="2352891"/>
                <a:ext cx="364202" cy="307777"/>
              </a:xfrm>
              <a:prstGeom prst="rect">
                <a:avLst/>
              </a:prstGeom>
              <a:noFill/>
            </p:spPr>
            <p:txBody>
              <a:bodyPr wrap="none" rtlCol="0">
                <a:spAutoFit/>
              </a:bodyPr>
              <a:lstStyle/>
              <a:p>
                <a:r>
                  <a:rPr lang="en-US" sz="1400" dirty="0"/>
                  <a:t>⍦</a:t>
                </a:r>
              </a:p>
            </p:txBody>
          </p:sp>
          <p:sp>
            <p:nvSpPr>
              <p:cNvPr id="12" name="TextBox 11">
                <a:extLst>
                  <a:ext uri="{FF2B5EF4-FFF2-40B4-BE49-F238E27FC236}">
                    <a16:creationId xmlns:a16="http://schemas.microsoft.com/office/drawing/2014/main" xmlns="" id="{7C8AD74F-D56A-7F4D-8EE2-7924FA0606C2}"/>
                  </a:ext>
                </a:extLst>
              </p:cNvPr>
              <p:cNvSpPr txBox="1"/>
              <p:nvPr/>
            </p:nvSpPr>
            <p:spPr>
              <a:xfrm>
                <a:off x="5874361" y="2737814"/>
                <a:ext cx="1405769" cy="369332"/>
              </a:xfrm>
              <a:prstGeom prst="rect">
                <a:avLst/>
              </a:prstGeom>
              <a:noFill/>
            </p:spPr>
            <p:txBody>
              <a:bodyPr wrap="none" rtlCol="0">
                <a:spAutoFit/>
              </a:bodyPr>
              <a:lstStyle/>
              <a:p>
                <a:r>
                  <a:rPr lang="en-US" dirty="0"/>
                  <a:t>0,  otherwise</a:t>
                </a:r>
              </a:p>
            </p:txBody>
          </p:sp>
        </p:grpSp>
      </p:grpSp>
      <p:grpSp>
        <p:nvGrpSpPr>
          <p:cNvPr id="31" name="Group 30">
            <a:extLst>
              <a:ext uri="{FF2B5EF4-FFF2-40B4-BE49-F238E27FC236}">
                <a16:creationId xmlns:a16="http://schemas.microsoft.com/office/drawing/2014/main" xmlns="" id="{568991AA-A1F9-E047-977F-0792733570ED}"/>
              </a:ext>
            </a:extLst>
          </p:cNvPr>
          <p:cNvGrpSpPr/>
          <p:nvPr/>
        </p:nvGrpSpPr>
        <p:grpSpPr>
          <a:xfrm>
            <a:off x="4239260" y="2967470"/>
            <a:ext cx="3700942" cy="3456847"/>
            <a:chOff x="4181018" y="2653865"/>
            <a:chExt cx="3700942" cy="3456847"/>
          </a:xfrm>
        </p:grpSpPr>
        <p:sp>
          <p:nvSpPr>
            <p:cNvPr id="14" name="Process 13">
              <a:extLst>
                <a:ext uri="{FF2B5EF4-FFF2-40B4-BE49-F238E27FC236}">
                  <a16:creationId xmlns:a16="http://schemas.microsoft.com/office/drawing/2014/main" xmlns="" id="{D67AF884-1A5F-C040-8A0A-3C4201D0E5B1}"/>
                </a:ext>
              </a:extLst>
            </p:cNvPr>
            <p:cNvSpPr/>
            <p:nvPr/>
          </p:nvSpPr>
          <p:spPr>
            <a:xfrm>
              <a:off x="4515241" y="2906154"/>
              <a:ext cx="3190942" cy="3204558"/>
            </a:xfrm>
            <a:prstGeom prst="flowChartProcess">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20EC0DD7-4E17-0149-A27C-54DB8C9BEFDC}"/>
                </a:ext>
              </a:extLst>
            </p:cNvPr>
            <p:cNvSpPr txBox="1"/>
            <p:nvPr/>
          </p:nvSpPr>
          <p:spPr>
            <a:xfrm>
              <a:off x="4414344" y="2653865"/>
              <a:ext cx="3467616" cy="307777"/>
            </a:xfrm>
            <a:prstGeom prst="rect">
              <a:avLst/>
            </a:prstGeom>
            <a:noFill/>
          </p:spPr>
          <p:txBody>
            <a:bodyPr wrap="none" rtlCol="0">
              <a:spAutoFit/>
            </a:bodyPr>
            <a:lstStyle/>
            <a:p>
              <a:r>
                <a:rPr lang="en-US" sz="1400" dirty="0">
                  <a:solidFill>
                    <a:schemeClr val="bg1">
                      <a:lumMod val="65000"/>
                    </a:schemeClr>
                  </a:solidFill>
                </a:rPr>
                <a:t>      0   1    2    3    4    5    6    7    8    9   10   11</a:t>
              </a:r>
            </a:p>
          </p:txBody>
        </p:sp>
        <p:sp>
          <p:nvSpPr>
            <p:cNvPr id="17" name="TextBox 16">
              <a:extLst>
                <a:ext uri="{FF2B5EF4-FFF2-40B4-BE49-F238E27FC236}">
                  <a16:creationId xmlns:a16="http://schemas.microsoft.com/office/drawing/2014/main" xmlns="" id="{922FE6BB-8857-7440-B24E-C60479CABD4A}"/>
                </a:ext>
              </a:extLst>
            </p:cNvPr>
            <p:cNvSpPr txBox="1"/>
            <p:nvPr/>
          </p:nvSpPr>
          <p:spPr>
            <a:xfrm>
              <a:off x="4181018" y="3008062"/>
              <a:ext cx="367408" cy="3100849"/>
            </a:xfrm>
            <a:prstGeom prst="rect">
              <a:avLst/>
            </a:prstGeom>
            <a:noFill/>
          </p:spPr>
          <p:txBody>
            <a:bodyPr wrap="none" rtlCol="0">
              <a:spAutoFit/>
            </a:bodyPr>
            <a:lstStyle/>
            <a:p>
              <a:pPr>
                <a:spcBef>
                  <a:spcPts val="300"/>
                </a:spcBef>
              </a:pPr>
              <a:r>
                <a:rPr lang="en-US" sz="1400" dirty="0">
                  <a:solidFill>
                    <a:schemeClr val="bg1">
                      <a:lumMod val="65000"/>
                    </a:schemeClr>
                  </a:solidFill>
                </a:rPr>
                <a:t>0</a:t>
              </a:r>
            </a:p>
            <a:p>
              <a:pPr>
                <a:spcBef>
                  <a:spcPts val="300"/>
                </a:spcBef>
              </a:pPr>
              <a:r>
                <a:rPr lang="en-US" sz="1400" dirty="0">
                  <a:solidFill>
                    <a:schemeClr val="bg1">
                      <a:lumMod val="65000"/>
                    </a:schemeClr>
                  </a:solidFill>
                </a:rPr>
                <a:t>1</a:t>
              </a:r>
            </a:p>
            <a:p>
              <a:pPr>
                <a:spcBef>
                  <a:spcPts val="300"/>
                </a:spcBef>
              </a:pPr>
              <a:r>
                <a:rPr lang="en-US" sz="1400" dirty="0">
                  <a:solidFill>
                    <a:schemeClr val="bg1">
                      <a:lumMod val="65000"/>
                    </a:schemeClr>
                  </a:solidFill>
                </a:rPr>
                <a:t>2</a:t>
              </a:r>
            </a:p>
            <a:p>
              <a:pPr>
                <a:spcBef>
                  <a:spcPts val="300"/>
                </a:spcBef>
              </a:pPr>
              <a:r>
                <a:rPr lang="en-US" sz="1400" dirty="0">
                  <a:solidFill>
                    <a:schemeClr val="bg1">
                      <a:lumMod val="65000"/>
                    </a:schemeClr>
                  </a:solidFill>
                </a:rPr>
                <a:t>3</a:t>
              </a:r>
            </a:p>
            <a:p>
              <a:pPr>
                <a:spcBef>
                  <a:spcPts val="300"/>
                </a:spcBef>
              </a:pPr>
              <a:r>
                <a:rPr lang="en-US" sz="1400" dirty="0">
                  <a:solidFill>
                    <a:schemeClr val="bg1">
                      <a:lumMod val="65000"/>
                    </a:schemeClr>
                  </a:solidFill>
                </a:rPr>
                <a:t>4</a:t>
              </a:r>
            </a:p>
            <a:p>
              <a:pPr>
                <a:spcBef>
                  <a:spcPts val="300"/>
                </a:spcBef>
              </a:pPr>
              <a:r>
                <a:rPr lang="en-US" sz="1400" dirty="0">
                  <a:solidFill>
                    <a:schemeClr val="bg1">
                      <a:lumMod val="65000"/>
                    </a:schemeClr>
                  </a:solidFill>
                </a:rPr>
                <a:t>5</a:t>
              </a:r>
            </a:p>
            <a:p>
              <a:pPr>
                <a:spcBef>
                  <a:spcPts val="300"/>
                </a:spcBef>
              </a:pPr>
              <a:r>
                <a:rPr lang="en-US" sz="1400" dirty="0">
                  <a:solidFill>
                    <a:schemeClr val="bg1">
                      <a:lumMod val="65000"/>
                    </a:schemeClr>
                  </a:solidFill>
                </a:rPr>
                <a:t>6</a:t>
              </a:r>
            </a:p>
            <a:p>
              <a:pPr>
                <a:spcBef>
                  <a:spcPts val="300"/>
                </a:spcBef>
              </a:pPr>
              <a:r>
                <a:rPr lang="en-US" sz="1400" dirty="0">
                  <a:solidFill>
                    <a:schemeClr val="bg1">
                      <a:lumMod val="65000"/>
                    </a:schemeClr>
                  </a:solidFill>
                </a:rPr>
                <a:t>7</a:t>
              </a:r>
            </a:p>
            <a:p>
              <a:pPr>
                <a:spcBef>
                  <a:spcPts val="300"/>
                </a:spcBef>
              </a:pPr>
              <a:r>
                <a:rPr lang="en-US" sz="1400" dirty="0">
                  <a:solidFill>
                    <a:schemeClr val="bg1">
                      <a:lumMod val="65000"/>
                    </a:schemeClr>
                  </a:solidFill>
                </a:rPr>
                <a:t>8</a:t>
              </a:r>
            </a:p>
            <a:p>
              <a:pPr>
                <a:spcBef>
                  <a:spcPts val="300"/>
                </a:spcBef>
              </a:pPr>
              <a:r>
                <a:rPr lang="en-US" sz="1400" dirty="0">
                  <a:solidFill>
                    <a:schemeClr val="bg1">
                      <a:lumMod val="65000"/>
                    </a:schemeClr>
                  </a:solidFill>
                </a:rPr>
                <a:t>9</a:t>
              </a:r>
            </a:p>
            <a:p>
              <a:pPr>
                <a:spcBef>
                  <a:spcPts val="300"/>
                </a:spcBef>
              </a:pPr>
              <a:r>
                <a:rPr lang="en-US" sz="1400" dirty="0">
                  <a:solidFill>
                    <a:schemeClr val="bg1">
                      <a:lumMod val="65000"/>
                    </a:schemeClr>
                  </a:solidFill>
                </a:rPr>
                <a:t>10</a:t>
              </a:r>
            </a:p>
            <a:p>
              <a:pPr>
                <a:spcBef>
                  <a:spcPts val="300"/>
                </a:spcBef>
              </a:pPr>
              <a:r>
                <a:rPr lang="en-US" sz="1400" dirty="0">
                  <a:solidFill>
                    <a:schemeClr val="bg1">
                      <a:lumMod val="65000"/>
                    </a:schemeClr>
                  </a:solidFill>
                </a:rPr>
                <a:t>11</a:t>
              </a:r>
            </a:p>
          </p:txBody>
        </p:sp>
        <p:sp>
          <p:nvSpPr>
            <p:cNvPr id="18" name="TextBox 17">
              <a:extLst>
                <a:ext uri="{FF2B5EF4-FFF2-40B4-BE49-F238E27FC236}">
                  <a16:creationId xmlns:a16="http://schemas.microsoft.com/office/drawing/2014/main" xmlns="" id="{088A18A5-8FF4-204A-86C8-E682860EA070}"/>
                </a:ext>
              </a:extLst>
            </p:cNvPr>
            <p:cNvSpPr txBox="1"/>
            <p:nvPr/>
          </p:nvSpPr>
          <p:spPr>
            <a:xfrm>
              <a:off x="4414344" y="3004701"/>
              <a:ext cx="3169457" cy="307777"/>
            </a:xfrm>
            <a:prstGeom prst="rect">
              <a:avLst/>
            </a:prstGeom>
            <a:noFill/>
          </p:spPr>
          <p:txBody>
            <a:bodyPr wrap="none" rtlCol="0">
              <a:spAutoFit/>
            </a:bodyPr>
            <a:lstStyle/>
            <a:p>
              <a:r>
                <a:rPr lang="en-US" sz="1400" dirty="0"/>
                <a:t>     -1   3                3                             3           </a:t>
              </a:r>
            </a:p>
          </p:txBody>
        </p:sp>
        <p:sp>
          <p:nvSpPr>
            <p:cNvPr id="20" name="TextBox 19">
              <a:extLst>
                <a:ext uri="{FF2B5EF4-FFF2-40B4-BE49-F238E27FC236}">
                  <a16:creationId xmlns:a16="http://schemas.microsoft.com/office/drawing/2014/main" xmlns="" id="{599EEEA0-889C-DA4C-A9BF-491ABAFB1837}"/>
                </a:ext>
              </a:extLst>
            </p:cNvPr>
            <p:cNvSpPr txBox="1"/>
            <p:nvPr/>
          </p:nvSpPr>
          <p:spPr>
            <a:xfrm>
              <a:off x="4414344" y="3256987"/>
              <a:ext cx="2488182" cy="307777"/>
            </a:xfrm>
            <a:prstGeom prst="rect">
              <a:avLst/>
            </a:prstGeom>
            <a:noFill/>
          </p:spPr>
          <p:txBody>
            <a:bodyPr wrap="none" rtlCol="0">
              <a:spAutoFit/>
            </a:bodyPr>
            <a:lstStyle/>
            <a:p>
              <a:r>
                <a:rPr lang="en-US" sz="1400" dirty="0"/>
                <a:t>           -1                      3    3          3</a:t>
              </a:r>
            </a:p>
          </p:txBody>
        </p:sp>
        <p:sp>
          <p:nvSpPr>
            <p:cNvPr id="21" name="TextBox 20">
              <a:extLst>
                <a:ext uri="{FF2B5EF4-FFF2-40B4-BE49-F238E27FC236}">
                  <a16:creationId xmlns:a16="http://schemas.microsoft.com/office/drawing/2014/main" xmlns="" id="{231C0F47-3D31-824E-AF33-6E894FD3FC33}"/>
                </a:ext>
              </a:extLst>
            </p:cNvPr>
            <p:cNvSpPr txBox="1"/>
            <p:nvPr/>
          </p:nvSpPr>
          <p:spPr>
            <a:xfrm>
              <a:off x="4427830" y="3509273"/>
              <a:ext cx="2706190" cy="307777"/>
            </a:xfrm>
            <a:prstGeom prst="rect">
              <a:avLst/>
            </a:prstGeom>
            <a:noFill/>
          </p:spPr>
          <p:txBody>
            <a:bodyPr wrap="none" rtlCol="0">
              <a:spAutoFit/>
            </a:bodyPr>
            <a:lstStyle/>
            <a:p>
              <a:r>
                <a:rPr lang="en-US" sz="1400" dirty="0"/>
                <a:t>                 -1                                        3</a:t>
              </a:r>
            </a:p>
          </p:txBody>
        </p:sp>
        <p:sp>
          <p:nvSpPr>
            <p:cNvPr id="22" name="TextBox 21">
              <a:extLst>
                <a:ext uri="{FF2B5EF4-FFF2-40B4-BE49-F238E27FC236}">
                  <a16:creationId xmlns:a16="http://schemas.microsoft.com/office/drawing/2014/main" xmlns="" id="{DE8220A7-7136-A345-978A-3E239A45E0DB}"/>
                </a:ext>
              </a:extLst>
            </p:cNvPr>
            <p:cNvSpPr txBox="1"/>
            <p:nvPr/>
          </p:nvSpPr>
          <p:spPr>
            <a:xfrm>
              <a:off x="4414344" y="3761559"/>
              <a:ext cx="2236510" cy="307777"/>
            </a:xfrm>
            <a:prstGeom prst="rect">
              <a:avLst/>
            </a:prstGeom>
            <a:noFill/>
          </p:spPr>
          <p:txBody>
            <a:bodyPr wrap="none" rtlCol="0">
              <a:spAutoFit/>
            </a:bodyPr>
            <a:lstStyle/>
            <a:p>
              <a:r>
                <a:rPr lang="en-US" sz="1400" dirty="0"/>
                <a:t>                       -1                3    3</a:t>
              </a:r>
            </a:p>
          </p:txBody>
        </p:sp>
        <p:sp>
          <p:nvSpPr>
            <p:cNvPr id="23" name="TextBox 22">
              <a:extLst>
                <a:ext uri="{FF2B5EF4-FFF2-40B4-BE49-F238E27FC236}">
                  <a16:creationId xmlns:a16="http://schemas.microsoft.com/office/drawing/2014/main" xmlns="" id="{E4AF3522-B210-D048-9FC3-E743FB5A9BCD}"/>
                </a:ext>
              </a:extLst>
            </p:cNvPr>
            <p:cNvSpPr txBox="1"/>
            <p:nvPr/>
          </p:nvSpPr>
          <p:spPr>
            <a:xfrm>
              <a:off x="4427830" y="4013845"/>
              <a:ext cx="1492716" cy="307777"/>
            </a:xfrm>
            <a:prstGeom prst="rect">
              <a:avLst/>
            </a:prstGeom>
            <a:noFill/>
          </p:spPr>
          <p:txBody>
            <a:bodyPr wrap="none" rtlCol="0">
              <a:spAutoFit/>
            </a:bodyPr>
            <a:lstStyle/>
            <a:p>
              <a:r>
                <a:rPr lang="en-US" sz="1400" dirty="0"/>
                <a:t>                             -1</a:t>
              </a:r>
            </a:p>
          </p:txBody>
        </p:sp>
        <p:sp>
          <p:nvSpPr>
            <p:cNvPr id="24" name="TextBox 23">
              <a:extLst>
                <a:ext uri="{FF2B5EF4-FFF2-40B4-BE49-F238E27FC236}">
                  <a16:creationId xmlns:a16="http://schemas.microsoft.com/office/drawing/2014/main" xmlns="" id="{ECBA04F8-1DD8-324F-978F-DBF3E2359A09}"/>
                </a:ext>
              </a:extLst>
            </p:cNvPr>
            <p:cNvSpPr txBox="1"/>
            <p:nvPr/>
          </p:nvSpPr>
          <p:spPr>
            <a:xfrm>
              <a:off x="4433550" y="4266131"/>
              <a:ext cx="2476960" cy="307777"/>
            </a:xfrm>
            <a:prstGeom prst="rect">
              <a:avLst/>
            </a:prstGeom>
            <a:noFill/>
          </p:spPr>
          <p:txBody>
            <a:bodyPr wrap="none" rtlCol="0">
              <a:spAutoFit/>
            </a:bodyPr>
            <a:lstStyle/>
            <a:p>
              <a:r>
                <a:rPr lang="en-US" sz="1400" dirty="0"/>
                <a:t>                                    -1   3          3</a:t>
              </a:r>
            </a:p>
          </p:txBody>
        </p:sp>
        <p:sp>
          <p:nvSpPr>
            <p:cNvPr id="25" name="TextBox 24">
              <a:extLst>
                <a:ext uri="{FF2B5EF4-FFF2-40B4-BE49-F238E27FC236}">
                  <a16:creationId xmlns:a16="http://schemas.microsoft.com/office/drawing/2014/main" xmlns="" id="{C109045E-0DB3-214E-A569-FD140758C96D}"/>
                </a:ext>
              </a:extLst>
            </p:cNvPr>
            <p:cNvSpPr txBox="1"/>
            <p:nvPr/>
          </p:nvSpPr>
          <p:spPr>
            <a:xfrm>
              <a:off x="4469209" y="4518417"/>
              <a:ext cx="3278462" cy="307777"/>
            </a:xfrm>
            <a:prstGeom prst="rect">
              <a:avLst/>
            </a:prstGeom>
            <a:noFill/>
          </p:spPr>
          <p:txBody>
            <a:bodyPr wrap="none" rtlCol="0">
              <a:spAutoFit/>
            </a:bodyPr>
            <a:lstStyle/>
            <a:p>
              <a:r>
                <a:rPr lang="en-US" sz="1400" dirty="0"/>
                <a:t>                                         -1                       3     3</a:t>
              </a:r>
            </a:p>
          </p:txBody>
        </p:sp>
        <p:sp>
          <p:nvSpPr>
            <p:cNvPr id="26" name="TextBox 25">
              <a:extLst>
                <a:ext uri="{FF2B5EF4-FFF2-40B4-BE49-F238E27FC236}">
                  <a16:creationId xmlns:a16="http://schemas.microsoft.com/office/drawing/2014/main" xmlns="" id="{C1975688-DEA0-D949-B598-C5800E3B2FC4}"/>
                </a:ext>
              </a:extLst>
            </p:cNvPr>
            <p:cNvSpPr txBox="1"/>
            <p:nvPr/>
          </p:nvSpPr>
          <p:spPr>
            <a:xfrm>
              <a:off x="4420168" y="4770703"/>
              <a:ext cx="2294218" cy="307777"/>
            </a:xfrm>
            <a:prstGeom prst="rect">
              <a:avLst/>
            </a:prstGeom>
            <a:noFill/>
          </p:spPr>
          <p:txBody>
            <a:bodyPr wrap="none" rtlCol="0">
              <a:spAutoFit/>
            </a:bodyPr>
            <a:lstStyle/>
            <a:p>
              <a:r>
                <a:rPr lang="en-US" sz="1400" dirty="0"/>
                <a:t>                                                 -1</a:t>
              </a:r>
            </a:p>
          </p:txBody>
        </p:sp>
        <p:sp>
          <p:nvSpPr>
            <p:cNvPr id="27" name="TextBox 26">
              <a:extLst>
                <a:ext uri="{FF2B5EF4-FFF2-40B4-BE49-F238E27FC236}">
                  <a16:creationId xmlns:a16="http://schemas.microsoft.com/office/drawing/2014/main" xmlns="" id="{D31E6E73-98DF-1E4B-8DD2-94C428B1B7AF}"/>
                </a:ext>
              </a:extLst>
            </p:cNvPr>
            <p:cNvSpPr txBox="1"/>
            <p:nvPr/>
          </p:nvSpPr>
          <p:spPr>
            <a:xfrm>
              <a:off x="4429169" y="5022989"/>
              <a:ext cx="2534668" cy="307777"/>
            </a:xfrm>
            <a:prstGeom prst="rect">
              <a:avLst/>
            </a:prstGeom>
            <a:noFill/>
          </p:spPr>
          <p:txBody>
            <a:bodyPr wrap="none" rtlCol="0">
              <a:spAutoFit/>
            </a:bodyPr>
            <a:lstStyle/>
            <a:p>
              <a:r>
                <a:rPr lang="en-US" sz="1400" dirty="0"/>
                <a:t>                                                       -1</a:t>
              </a:r>
            </a:p>
          </p:txBody>
        </p:sp>
        <p:sp>
          <p:nvSpPr>
            <p:cNvPr id="28" name="TextBox 27">
              <a:extLst>
                <a:ext uri="{FF2B5EF4-FFF2-40B4-BE49-F238E27FC236}">
                  <a16:creationId xmlns:a16="http://schemas.microsoft.com/office/drawing/2014/main" xmlns="" id="{4E20794D-1CD6-774A-A455-9555FCE919F7}"/>
                </a:ext>
              </a:extLst>
            </p:cNvPr>
            <p:cNvSpPr txBox="1"/>
            <p:nvPr/>
          </p:nvSpPr>
          <p:spPr>
            <a:xfrm>
              <a:off x="4674516" y="5275275"/>
              <a:ext cx="2786340" cy="307777"/>
            </a:xfrm>
            <a:prstGeom prst="rect">
              <a:avLst/>
            </a:prstGeom>
            <a:noFill/>
          </p:spPr>
          <p:txBody>
            <a:bodyPr wrap="none" rtlCol="0">
              <a:spAutoFit/>
            </a:bodyPr>
            <a:lstStyle/>
            <a:p>
              <a:r>
                <a:rPr lang="en-US" sz="1400" dirty="0"/>
                <a:t>                                                       -1    3</a:t>
              </a:r>
            </a:p>
          </p:txBody>
        </p:sp>
        <p:sp>
          <p:nvSpPr>
            <p:cNvPr id="29" name="TextBox 28">
              <a:extLst>
                <a:ext uri="{FF2B5EF4-FFF2-40B4-BE49-F238E27FC236}">
                  <a16:creationId xmlns:a16="http://schemas.microsoft.com/office/drawing/2014/main" xmlns="" id="{7BF612D1-DC70-2640-849D-F8D191A9B938}"/>
                </a:ext>
              </a:extLst>
            </p:cNvPr>
            <p:cNvSpPr txBox="1"/>
            <p:nvPr/>
          </p:nvSpPr>
          <p:spPr>
            <a:xfrm>
              <a:off x="4926188" y="5527561"/>
              <a:ext cx="2534668" cy="307777"/>
            </a:xfrm>
            <a:prstGeom prst="rect">
              <a:avLst/>
            </a:prstGeom>
            <a:noFill/>
          </p:spPr>
          <p:txBody>
            <a:bodyPr wrap="none" rtlCol="0">
              <a:spAutoFit/>
            </a:bodyPr>
            <a:lstStyle/>
            <a:p>
              <a:r>
                <a:rPr lang="en-US" sz="1400" dirty="0"/>
                <a:t>                                                       -1</a:t>
              </a:r>
            </a:p>
          </p:txBody>
        </p:sp>
        <p:sp>
          <p:nvSpPr>
            <p:cNvPr id="30" name="TextBox 29">
              <a:extLst>
                <a:ext uri="{FF2B5EF4-FFF2-40B4-BE49-F238E27FC236}">
                  <a16:creationId xmlns:a16="http://schemas.microsoft.com/office/drawing/2014/main" xmlns="" id="{A6E0A747-CF15-D942-8228-8FDF525A7BC3}"/>
                </a:ext>
              </a:extLst>
            </p:cNvPr>
            <p:cNvSpPr txBox="1"/>
            <p:nvPr/>
          </p:nvSpPr>
          <p:spPr>
            <a:xfrm>
              <a:off x="5189581" y="5779847"/>
              <a:ext cx="2534668" cy="307777"/>
            </a:xfrm>
            <a:prstGeom prst="rect">
              <a:avLst/>
            </a:prstGeom>
            <a:noFill/>
          </p:spPr>
          <p:txBody>
            <a:bodyPr wrap="none" rtlCol="0">
              <a:spAutoFit/>
            </a:bodyPr>
            <a:lstStyle/>
            <a:p>
              <a:r>
                <a:rPr lang="en-US" sz="1400" dirty="0"/>
                <a:t>                                                       -1</a:t>
              </a:r>
            </a:p>
          </p:txBody>
        </p:sp>
      </p:grpSp>
      <p:grpSp>
        <p:nvGrpSpPr>
          <p:cNvPr id="36" name="Group 35">
            <a:extLst>
              <a:ext uri="{FF2B5EF4-FFF2-40B4-BE49-F238E27FC236}">
                <a16:creationId xmlns:a16="http://schemas.microsoft.com/office/drawing/2014/main" xmlns="" id="{E3E9DDD1-C8D1-6644-B776-E5E558F1FA19}"/>
              </a:ext>
            </a:extLst>
          </p:cNvPr>
          <p:cNvGrpSpPr/>
          <p:nvPr/>
        </p:nvGrpSpPr>
        <p:grpSpPr>
          <a:xfrm>
            <a:off x="4216958" y="2924017"/>
            <a:ext cx="3664945" cy="3576845"/>
            <a:chOff x="4228109" y="2924017"/>
            <a:chExt cx="3664945" cy="3576845"/>
          </a:xfrm>
        </p:grpSpPr>
        <p:sp>
          <p:nvSpPr>
            <p:cNvPr id="32" name="Process 31">
              <a:extLst>
                <a:ext uri="{FF2B5EF4-FFF2-40B4-BE49-F238E27FC236}">
                  <a16:creationId xmlns:a16="http://schemas.microsoft.com/office/drawing/2014/main" xmlns="" id="{458A2C4F-CF46-1B40-9DD1-A2A90BEFF4C0}"/>
                </a:ext>
              </a:extLst>
            </p:cNvPr>
            <p:cNvSpPr/>
            <p:nvPr/>
          </p:nvSpPr>
          <p:spPr>
            <a:xfrm>
              <a:off x="4228109" y="3570592"/>
              <a:ext cx="3664945" cy="307777"/>
            </a:xfrm>
            <a:prstGeom prst="flowChartProcess">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rocess 32">
              <a:extLst>
                <a:ext uri="{FF2B5EF4-FFF2-40B4-BE49-F238E27FC236}">
                  <a16:creationId xmlns:a16="http://schemas.microsoft.com/office/drawing/2014/main" xmlns="" id="{45C79C7D-7E64-0745-87E4-466F1BA96A44}"/>
                </a:ext>
              </a:extLst>
            </p:cNvPr>
            <p:cNvSpPr/>
            <p:nvPr/>
          </p:nvSpPr>
          <p:spPr>
            <a:xfrm rot="5400000">
              <a:off x="4540751" y="4585867"/>
              <a:ext cx="3576845" cy="253145"/>
            </a:xfrm>
            <a:prstGeom prst="flowChartProcess">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xmlns="" id="{1D0FD310-9911-C74A-9C7B-888768470EAB}"/>
              </a:ext>
            </a:extLst>
          </p:cNvPr>
          <p:cNvGrpSpPr/>
          <p:nvPr/>
        </p:nvGrpSpPr>
        <p:grpSpPr>
          <a:xfrm>
            <a:off x="4212707" y="2924530"/>
            <a:ext cx="3664945" cy="3576845"/>
            <a:chOff x="8380863" y="3080693"/>
            <a:chExt cx="3664945" cy="3576845"/>
          </a:xfrm>
        </p:grpSpPr>
        <p:sp>
          <p:nvSpPr>
            <p:cNvPr id="34" name="Process 33">
              <a:extLst>
                <a:ext uri="{FF2B5EF4-FFF2-40B4-BE49-F238E27FC236}">
                  <a16:creationId xmlns:a16="http://schemas.microsoft.com/office/drawing/2014/main" xmlns="" id="{215AA644-80C8-004A-8130-9FE625202667}"/>
                </a:ext>
              </a:extLst>
            </p:cNvPr>
            <p:cNvSpPr/>
            <p:nvPr/>
          </p:nvSpPr>
          <p:spPr>
            <a:xfrm>
              <a:off x="8380863" y="4503571"/>
              <a:ext cx="3664945" cy="287819"/>
            </a:xfrm>
            <a:prstGeom prst="flowChartProcess">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rocess 34">
              <a:extLst>
                <a:ext uri="{FF2B5EF4-FFF2-40B4-BE49-F238E27FC236}">
                  <a16:creationId xmlns:a16="http://schemas.microsoft.com/office/drawing/2014/main" xmlns="" id="{55152E32-5518-AB4A-81BB-B89F358E8F9A}"/>
                </a:ext>
              </a:extLst>
            </p:cNvPr>
            <p:cNvSpPr/>
            <p:nvPr/>
          </p:nvSpPr>
          <p:spPr>
            <a:xfrm rot="5400000">
              <a:off x="8962258" y="4742545"/>
              <a:ext cx="3576845" cy="253142"/>
            </a:xfrm>
            <a:prstGeom prst="flowChartProcess">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xmlns="" id="{3502AA00-D255-B349-9903-D393494714A4}"/>
              </a:ext>
            </a:extLst>
          </p:cNvPr>
          <p:cNvGrpSpPr/>
          <p:nvPr/>
        </p:nvGrpSpPr>
        <p:grpSpPr>
          <a:xfrm>
            <a:off x="432371" y="1645810"/>
            <a:ext cx="331304" cy="307777"/>
            <a:chOff x="432371" y="1652501"/>
            <a:chExt cx="331304" cy="307777"/>
          </a:xfrm>
        </p:grpSpPr>
        <p:sp>
          <p:nvSpPr>
            <p:cNvPr id="37" name="Oval 36">
              <a:extLst>
                <a:ext uri="{FF2B5EF4-FFF2-40B4-BE49-F238E27FC236}">
                  <a16:creationId xmlns:a16="http://schemas.microsoft.com/office/drawing/2014/main" xmlns="" id="{E873D543-823E-714A-B01C-A350011CBBB4}"/>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xmlns="" id="{082B03E4-6356-834B-AC7D-8B72B370F78E}"/>
                </a:ext>
              </a:extLst>
            </p:cNvPr>
            <p:cNvSpPr txBox="1"/>
            <p:nvPr/>
          </p:nvSpPr>
          <p:spPr>
            <a:xfrm>
              <a:off x="432371" y="1652501"/>
              <a:ext cx="276038" cy="307777"/>
            </a:xfrm>
            <a:prstGeom prst="rect">
              <a:avLst/>
            </a:prstGeom>
            <a:noFill/>
          </p:spPr>
          <p:txBody>
            <a:bodyPr wrap="none" rtlCol="0">
              <a:spAutoFit/>
            </a:bodyPr>
            <a:lstStyle/>
            <a:p>
              <a:r>
                <a:rPr lang="en-US" sz="1400" dirty="0"/>
                <a:t>0</a:t>
              </a:r>
            </a:p>
          </p:txBody>
        </p:sp>
      </p:grpSp>
      <p:grpSp>
        <p:nvGrpSpPr>
          <p:cNvPr id="46" name="Group 45">
            <a:extLst>
              <a:ext uri="{FF2B5EF4-FFF2-40B4-BE49-F238E27FC236}">
                <a16:creationId xmlns:a16="http://schemas.microsoft.com/office/drawing/2014/main" xmlns="" id="{E3563B78-1641-BE41-8FA2-D5611558FF34}"/>
              </a:ext>
            </a:extLst>
          </p:cNvPr>
          <p:cNvGrpSpPr/>
          <p:nvPr/>
        </p:nvGrpSpPr>
        <p:grpSpPr>
          <a:xfrm>
            <a:off x="1070439" y="1645810"/>
            <a:ext cx="331304" cy="307777"/>
            <a:chOff x="1077138" y="1654178"/>
            <a:chExt cx="331304" cy="307777"/>
          </a:xfrm>
        </p:grpSpPr>
        <p:sp>
          <p:nvSpPr>
            <p:cNvPr id="39" name="Oval 38">
              <a:extLst>
                <a:ext uri="{FF2B5EF4-FFF2-40B4-BE49-F238E27FC236}">
                  <a16:creationId xmlns:a16="http://schemas.microsoft.com/office/drawing/2014/main" xmlns="" id="{78A98E18-BE36-B54C-9699-B3FB5F195CC0}"/>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ED22DDAF-1AF2-0F46-9CDA-B6B5303D666C}"/>
                </a:ext>
              </a:extLst>
            </p:cNvPr>
            <p:cNvSpPr txBox="1"/>
            <p:nvPr/>
          </p:nvSpPr>
          <p:spPr>
            <a:xfrm>
              <a:off x="1077138" y="1654178"/>
              <a:ext cx="276038" cy="307777"/>
            </a:xfrm>
            <a:prstGeom prst="rect">
              <a:avLst/>
            </a:prstGeom>
            <a:noFill/>
          </p:spPr>
          <p:txBody>
            <a:bodyPr wrap="none" rtlCol="0">
              <a:spAutoFit/>
            </a:bodyPr>
            <a:lstStyle/>
            <a:p>
              <a:r>
                <a:rPr lang="en-US" sz="1400" dirty="0"/>
                <a:t>1</a:t>
              </a:r>
            </a:p>
          </p:txBody>
        </p:sp>
      </p:grpSp>
      <p:grpSp>
        <p:nvGrpSpPr>
          <p:cNvPr id="47" name="Group 46">
            <a:extLst>
              <a:ext uri="{FF2B5EF4-FFF2-40B4-BE49-F238E27FC236}">
                <a16:creationId xmlns:a16="http://schemas.microsoft.com/office/drawing/2014/main" xmlns="" id="{85FE73EA-4DF9-6B44-B1E7-E32A8FF4DB91}"/>
              </a:ext>
            </a:extLst>
          </p:cNvPr>
          <p:cNvGrpSpPr/>
          <p:nvPr/>
        </p:nvGrpSpPr>
        <p:grpSpPr>
          <a:xfrm>
            <a:off x="1708507" y="1645810"/>
            <a:ext cx="331304" cy="307777"/>
            <a:chOff x="1661613" y="1645810"/>
            <a:chExt cx="331304" cy="307777"/>
          </a:xfrm>
        </p:grpSpPr>
        <p:sp>
          <p:nvSpPr>
            <p:cNvPr id="41" name="Oval 40">
              <a:extLst>
                <a:ext uri="{FF2B5EF4-FFF2-40B4-BE49-F238E27FC236}">
                  <a16:creationId xmlns:a16="http://schemas.microsoft.com/office/drawing/2014/main" xmlns="" id="{3440DB69-E4A1-1E48-87E4-713729252A73}"/>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01DC329C-2F08-ED45-916A-BE0F0BB98B34}"/>
                </a:ext>
              </a:extLst>
            </p:cNvPr>
            <p:cNvSpPr txBox="1"/>
            <p:nvPr/>
          </p:nvSpPr>
          <p:spPr>
            <a:xfrm>
              <a:off x="1661613" y="1645810"/>
              <a:ext cx="276038" cy="307777"/>
            </a:xfrm>
            <a:prstGeom prst="rect">
              <a:avLst/>
            </a:prstGeom>
            <a:noFill/>
          </p:spPr>
          <p:txBody>
            <a:bodyPr wrap="none" rtlCol="0">
              <a:spAutoFit/>
            </a:bodyPr>
            <a:lstStyle/>
            <a:p>
              <a:r>
                <a:rPr lang="en-US" sz="1400" dirty="0"/>
                <a:t>2</a:t>
              </a:r>
            </a:p>
          </p:txBody>
        </p:sp>
      </p:grpSp>
      <p:grpSp>
        <p:nvGrpSpPr>
          <p:cNvPr id="48" name="Group 47">
            <a:extLst>
              <a:ext uri="{FF2B5EF4-FFF2-40B4-BE49-F238E27FC236}">
                <a16:creationId xmlns:a16="http://schemas.microsoft.com/office/drawing/2014/main" xmlns="" id="{5C163FE9-92CF-AF40-9ABF-B43BA6133687}"/>
              </a:ext>
            </a:extLst>
          </p:cNvPr>
          <p:cNvGrpSpPr/>
          <p:nvPr/>
        </p:nvGrpSpPr>
        <p:grpSpPr>
          <a:xfrm>
            <a:off x="2346574" y="1645810"/>
            <a:ext cx="331304" cy="307777"/>
            <a:chOff x="2346574" y="1647488"/>
            <a:chExt cx="331304" cy="307777"/>
          </a:xfrm>
        </p:grpSpPr>
        <p:sp>
          <p:nvSpPr>
            <p:cNvPr id="43" name="Oval 42">
              <a:extLst>
                <a:ext uri="{FF2B5EF4-FFF2-40B4-BE49-F238E27FC236}">
                  <a16:creationId xmlns:a16="http://schemas.microsoft.com/office/drawing/2014/main" xmlns="" id="{469D2710-3669-E24F-831E-1118CAD184C6}"/>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183F2CA9-BE3F-5447-9859-271BB692227F}"/>
                </a:ext>
              </a:extLst>
            </p:cNvPr>
            <p:cNvSpPr txBox="1"/>
            <p:nvPr/>
          </p:nvSpPr>
          <p:spPr>
            <a:xfrm>
              <a:off x="2346574" y="1647488"/>
              <a:ext cx="276038" cy="307777"/>
            </a:xfrm>
            <a:prstGeom prst="rect">
              <a:avLst/>
            </a:prstGeom>
            <a:noFill/>
          </p:spPr>
          <p:txBody>
            <a:bodyPr wrap="none" rtlCol="0">
              <a:spAutoFit/>
            </a:bodyPr>
            <a:lstStyle/>
            <a:p>
              <a:r>
                <a:rPr lang="en-US" sz="1400" dirty="0"/>
                <a:t>3</a:t>
              </a:r>
            </a:p>
          </p:txBody>
        </p:sp>
      </p:grpSp>
      <p:grpSp>
        <p:nvGrpSpPr>
          <p:cNvPr id="49" name="Group 48">
            <a:extLst>
              <a:ext uri="{FF2B5EF4-FFF2-40B4-BE49-F238E27FC236}">
                <a16:creationId xmlns:a16="http://schemas.microsoft.com/office/drawing/2014/main" xmlns="" id="{42C42C2A-97FF-6A48-85F7-86F9463B1067}"/>
              </a:ext>
            </a:extLst>
          </p:cNvPr>
          <p:cNvGrpSpPr/>
          <p:nvPr/>
        </p:nvGrpSpPr>
        <p:grpSpPr>
          <a:xfrm>
            <a:off x="544579" y="2149901"/>
            <a:ext cx="331304" cy="307777"/>
            <a:chOff x="432371" y="1652501"/>
            <a:chExt cx="331304" cy="307777"/>
          </a:xfrm>
        </p:grpSpPr>
        <p:sp>
          <p:nvSpPr>
            <p:cNvPr id="50" name="Oval 49">
              <a:extLst>
                <a:ext uri="{FF2B5EF4-FFF2-40B4-BE49-F238E27FC236}">
                  <a16:creationId xmlns:a16="http://schemas.microsoft.com/office/drawing/2014/main" xmlns="" id="{77BD623E-FCC1-BE48-AD73-1CB0F451638C}"/>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F7635C95-5ACC-104B-91DB-DD033A114154}"/>
                </a:ext>
              </a:extLst>
            </p:cNvPr>
            <p:cNvSpPr txBox="1"/>
            <p:nvPr/>
          </p:nvSpPr>
          <p:spPr>
            <a:xfrm>
              <a:off x="432371" y="1652501"/>
              <a:ext cx="276038" cy="307777"/>
            </a:xfrm>
            <a:prstGeom prst="rect">
              <a:avLst/>
            </a:prstGeom>
            <a:noFill/>
          </p:spPr>
          <p:txBody>
            <a:bodyPr wrap="none" rtlCol="0">
              <a:spAutoFit/>
            </a:bodyPr>
            <a:lstStyle/>
            <a:p>
              <a:r>
                <a:rPr lang="en-US" sz="1400" dirty="0"/>
                <a:t>4</a:t>
              </a:r>
            </a:p>
          </p:txBody>
        </p:sp>
      </p:grpSp>
      <p:grpSp>
        <p:nvGrpSpPr>
          <p:cNvPr id="52" name="Group 51">
            <a:extLst>
              <a:ext uri="{FF2B5EF4-FFF2-40B4-BE49-F238E27FC236}">
                <a16:creationId xmlns:a16="http://schemas.microsoft.com/office/drawing/2014/main" xmlns="" id="{86095A93-B070-BD41-AB16-7E54DB54A8C4}"/>
              </a:ext>
            </a:extLst>
          </p:cNvPr>
          <p:cNvGrpSpPr/>
          <p:nvPr/>
        </p:nvGrpSpPr>
        <p:grpSpPr>
          <a:xfrm>
            <a:off x="1182647" y="2149901"/>
            <a:ext cx="331304" cy="307777"/>
            <a:chOff x="1077138" y="1654178"/>
            <a:chExt cx="331304" cy="307777"/>
          </a:xfrm>
        </p:grpSpPr>
        <p:sp>
          <p:nvSpPr>
            <p:cNvPr id="53" name="Oval 52">
              <a:extLst>
                <a:ext uri="{FF2B5EF4-FFF2-40B4-BE49-F238E27FC236}">
                  <a16:creationId xmlns:a16="http://schemas.microsoft.com/office/drawing/2014/main" xmlns="" id="{C7AC1E62-6177-4D47-80CB-1B42D6B7211F}"/>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xmlns="" id="{D0080038-1B18-754A-A6C8-FF8DDBF0C85C}"/>
                </a:ext>
              </a:extLst>
            </p:cNvPr>
            <p:cNvSpPr txBox="1"/>
            <p:nvPr/>
          </p:nvSpPr>
          <p:spPr>
            <a:xfrm>
              <a:off x="1077138" y="1654178"/>
              <a:ext cx="276038" cy="307777"/>
            </a:xfrm>
            <a:prstGeom prst="rect">
              <a:avLst/>
            </a:prstGeom>
            <a:noFill/>
          </p:spPr>
          <p:txBody>
            <a:bodyPr wrap="none" rtlCol="0">
              <a:spAutoFit/>
            </a:bodyPr>
            <a:lstStyle/>
            <a:p>
              <a:r>
                <a:rPr lang="en-US" sz="1400" dirty="0"/>
                <a:t>5</a:t>
              </a:r>
            </a:p>
          </p:txBody>
        </p:sp>
      </p:grpSp>
      <p:grpSp>
        <p:nvGrpSpPr>
          <p:cNvPr id="55" name="Group 54">
            <a:extLst>
              <a:ext uri="{FF2B5EF4-FFF2-40B4-BE49-F238E27FC236}">
                <a16:creationId xmlns:a16="http://schemas.microsoft.com/office/drawing/2014/main" xmlns="" id="{C904016D-05E8-414D-B644-68EAD0E50748}"/>
              </a:ext>
            </a:extLst>
          </p:cNvPr>
          <p:cNvGrpSpPr/>
          <p:nvPr/>
        </p:nvGrpSpPr>
        <p:grpSpPr>
          <a:xfrm>
            <a:off x="1820715" y="2149901"/>
            <a:ext cx="331304" cy="307777"/>
            <a:chOff x="1661613" y="1645810"/>
            <a:chExt cx="331304" cy="307777"/>
          </a:xfrm>
        </p:grpSpPr>
        <p:sp>
          <p:nvSpPr>
            <p:cNvPr id="56" name="Oval 55">
              <a:extLst>
                <a:ext uri="{FF2B5EF4-FFF2-40B4-BE49-F238E27FC236}">
                  <a16:creationId xmlns:a16="http://schemas.microsoft.com/office/drawing/2014/main" xmlns="" id="{61480793-C3BB-3048-9B5D-B57959E8F467}"/>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24F8DE57-A16A-AA4B-B1A2-425220FCC78E}"/>
                </a:ext>
              </a:extLst>
            </p:cNvPr>
            <p:cNvSpPr txBox="1"/>
            <p:nvPr/>
          </p:nvSpPr>
          <p:spPr>
            <a:xfrm>
              <a:off x="1661613" y="1645810"/>
              <a:ext cx="276038" cy="307777"/>
            </a:xfrm>
            <a:prstGeom prst="rect">
              <a:avLst/>
            </a:prstGeom>
            <a:noFill/>
          </p:spPr>
          <p:txBody>
            <a:bodyPr wrap="none" rtlCol="0">
              <a:spAutoFit/>
            </a:bodyPr>
            <a:lstStyle/>
            <a:p>
              <a:r>
                <a:rPr lang="en-US" sz="1400" dirty="0"/>
                <a:t>6</a:t>
              </a:r>
            </a:p>
          </p:txBody>
        </p:sp>
      </p:grpSp>
      <p:grpSp>
        <p:nvGrpSpPr>
          <p:cNvPr id="58" name="Group 57">
            <a:extLst>
              <a:ext uri="{FF2B5EF4-FFF2-40B4-BE49-F238E27FC236}">
                <a16:creationId xmlns:a16="http://schemas.microsoft.com/office/drawing/2014/main" xmlns="" id="{D6D13DD8-D2A5-0A40-BC17-4F74E194B3D2}"/>
              </a:ext>
            </a:extLst>
          </p:cNvPr>
          <p:cNvGrpSpPr/>
          <p:nvPr/>
        </p:nvGrpSpPr>
        <p:grpSpPr>
          <a:xfrm>
            <a:off x="2458782" y="2149901"/>
            <a:ext cx="331304" cy="307777"/>
            <a:chOff x="2346574" y="1647488"/>
            <a:chExt cx="331304" cy="307777"/>
          </a:xfrm>
        </p:grpSpPr>
        <p:sp>
          <p:nvSpPr>
            <p:cNvPr id="59" name="Oval 58">
              <a:extLst>
                <a:ext uri="{FF2B5EF4-FFF2-40B4-BE49-F238E27FC236}">
                  <a16:creationId xmlns:a16="http://schemas.microsoft.com/office/drawing/2014/main" xmlns="" id="{86ABF395-3819-444E-8E2D-1F2FA1A57863}"/>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2577B469-3B55-5A40-934C-706FDAE51C7E}"/>
                </a:ext>
              </a:extLst>
            </p:cNvPr>
            <p:cNvSpPr txBox="1"/>
            <p:nvPr/>
          </p:nvSpPr>
          <p:spPr>
            <a:xfrm>
              <a:off x="2346574" y="1647488"/>
              <a:ext cx="276038" cy="307777"/>
            </a:xfrm>
            <a:prstGeom prst="rect">
              <a:avLst/>
            </a:prstGeom>
            <a:noFill/>
          </p:spPr>
          <p:txBody>
            <a:bodyPr wrap="none" rtlCol="0">
              <a:spAutoFit/>
            </a:bodyPr>
            <a:lstStyle/>
            <a:p>
              <a:r>
                <a:rPr lang="en-US" sz="1400" dirty="0"/>
                <a:t>7</a:t>
              </a:r>
            </a:p>
          </p:txBody>
        </p:sp>
      </p:grpSp>
      <p:grpSp>
        <p:nvGrpSpPr>
          <p:cNvPr id="61" name="Group 60">
            <a:extLst>
              <a:ext uri="{FF2B5EF4-FFF2-40B4-BE49-F238E27FC236}">
                <a16:creationId xmlns:a16="http://schemas.microsoft.com/office/drawing/2014/main" xmlns="" id="{D62C9FF9-5310-5B41-8E62-651499F7A8E6}"/>
              </a:ext>
            </a:extLst>
          </p:cNvPr>
          <p:cNvGrpSpPr/>
          <p:nvPr/>
        </p:nvGrpSpPr>
        <p:grpSpPr>
          <a:xfrm>
            <a:off x="445774" y="2684136"/>
            <a:ext cx="331304" cy="307777"/>
            <a:chOff x="432371" y="1652501"/>
            <a:chExt cx="331304" cy="307777"/>
          </a:xfrm>
        </p:grpSpPr>
        <p:sp>
          <p:nvSpPr>
            <p:cNvPr id="62" name="Oval 61">
              <a:extLst>
                <a:ext uri="{FF2B5EF4-FFF2-40B4-BE49-F238E27FC236}">
                  <a16:creationId xmlns:a16="http://schemas.microsoft.com/office/drawing/2014/main" xmlns="" id="{94C14D7D-667E-FB4A-A714-661B6CFE82B8}"/>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xmlns="" id="{0CD9D3AE-12C1-EE45-AF31-F95FA845A583}"/>
                </a:ext>
              </a:extLst>
            </p:cNvPr>
            <p:cNvSpPr txBox="1"/>
            <p:nvPr/>
          </p:nvSpPr>
          <p:spPr>
            <a:xfrm>
              <a:off x="432371" y="1652501"/>
              <a:ext cx="276038" cy="307777"/>
            </a:xfrm>
            <a:prstGeom prst="rect">
              <a:avLst/>
            </a:prstGeom>
            <a:noFill/>
          </p:spPr>
          <p:txBody>
            <a:bodyPr wrap="none" rtlCol="0">
              <a:spAutoFit/>
            </a:bodyPr>
            <a:lstStyle/>
            <a:p>
              <a:r>
                <a:rPr lang="en-US" sz="1400" dirty="0"/>
                <a:t>8</a:t>
              </a:r>
            </a:p>
          </p:txBody>
        </p:sp>
      </p:grpSp>
      <p:grpSp>
        <p:nvGrpSpPr>
          <p:cNvPr id="64" name="Group 63">
            <a:extLst>
              <a:ext uri="{FF2B5EF4-FFF2-40B4-BE49-F238E27FC236}">
                <a16:creationId xmlns:a16="http://schemas.microsoft.com/office/drawing/2014/main" xmlns="" id="{3FD723D0-CF80-784A-9665-D0C57EF2D85B}"/>
              </a:ext>
            </a:extLst>
          </p:cNvPr>
          <p:cNvGrpSpPr/>
          <p:nvPr/>
        </p:nvGrpSpPr>
        <p:grpSpPr>
          <a:xfrm>
            <a:off x="1083842" y="2684136"/>
            <a:ext cx="331304" cy="307777"/>
            <a:chOff x="1077138" y="1654178"/>
            <a:chExt cx="331304" cy="307777"/>
          </a:xfrm>
        </p:grpSpPr>
        <p:sp>
          <p:nvSpPr>
            <p:cNvPr id="65" name="Oval 64">
              <a:extLst>
                <a:ext uri="{FF2B5EF4-FFF2-40B4-BE49-F238E27FC236}">
                  <a16:creationId xmlns:a16="http://schemas.microsoft.com/office/drawing/2014/main" xmlns="" id="{1A2AA38F-C083-A945-BF10-2D9C22B2CAD4}"/>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xmlns="" id="{25287EB9-2FC5-AA40-8E6D-0609471D2B94}"/>
                </a:ext>
              </a:extLst>
            </p:cNvPr>
            <p:cNvSpPr txBox="1"/>
            <p:nvPr/>
          </p:nvSpPr>
          <p:spPr>
            <a:xfrm>
              <a:off x="1077138" y="1654178"/>
              <a:ext cx="276038" cy="307777"/>
            </a:xfrm>
            <a:prstGeom prst="rect">
              <a:avLst/>
            </a:prstGeom>
            <a:noFill/>
          </p:spPr>
          <p:txBody>
            <a:bodyPr wrap="none" rtlCol="0">
              <a:spAutoFit/>
            </a:bodyPr>
            <a:lstStyle/>
            <a:p>
              <a:r>
                <a:rPr lang="en-US" sz="1400" dirty="0"/>
                <a:t>9</a:t>
              </a:r>
            </a:p>
          </p:txBody>
        </p:sp>
      </p:grpSp>
      <p:grpSp>
        <p:nvGrpSpPr>
          <p:cNvPr id="67" name="Group 66">
            <a:extLst>
              <a:ext uri="{FF2B5EF4-FFF2-40B4-BE49-F238E27FC236}">
                <a16:creationId xmlns:a16="http://schemas.microsoft.com/office/drawing/2014/main" xmlns="" id="{39A2A0FD-4176-3A45-B5B1-85C1DDD74E21}"/>
              </a:ext>
            </a:extLst>
          </p:cNvPr>
          <p:cNvGrpSpPr/>
          <p:nvPr/>
        </p:nvGrpSpPr>
        <p:grpSpPr>
          <a:xfrm>
            <a:off x="1721910" y="2684136"/>
            <a:ext cx="367408" cy="307777"/>
            <a:chOff x="1661613" y="1645810"/>
            <a:chExt cx="367408" cy="307777"/>
          </a:xfrm>
        </p:grpSpPr>
        <p:sp>
          <p:nvSpPr>
            <p:cNvPr id="68" name="Oval 67">
              <a:extLst>
                <a:ext uri="{FF2B5EF4-FFF2-40B4-BE49-F238E27FC236}">
                  <a16:creationId xmlns:a16="http://schemas.microsoft.com/office/drawing/2014/main" xmlns="" id="{AA190588-CD16-2F47-88AA-0B636C07DDD3}"/>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xmlns="" id="{DA6ADBED-80E8-E745-A0D6-45C29CC0246F}"/>
                </a:ext>
              </a:extLst>
            </p:cNvPr>
            <p:cNvSpPr txBox="1"/>
            <p:nvPr/>
          </p:nvSpPr>
          <p:spPr>
            <a:xfrm>
              <a:off x="1661613" y="1645810"/>
              <a:ext cx="367408" cy="307777"/>
            </a:xfrm>
            <a:prstGeom prst="rect">
              <a:avLst/>
            </a:prstGeom>
            <a:noFill/>
          </p:spPr>
          <p:txBody>
            <a:bodyPr wrap="none" rtlCol="0">
              <a:spAutoFit/>
            </a:bodyPr>
            <a:lstStyle/>
            <a:p>
              <a:r>
                <a:rPr lang="en-US" sz="1400" dirty="0"/>
                <a:t>10</a:t>
              </a:r>
            </a:p>
          </p:txBody>
        </p:sp>
      </p:grpSp>
      <p:grpSp>
        <p:nvGrpSpPr>
          <p:cNvPr id="70" name="Group 69">
            <a:extLst>
              <a:ext uri="{FF2B5EF4-FFF2-40B4-BE49-F238E27FC236}">
                <a16:creationId xmlns:a16="http://schemas.microsoft.com/office/drawing/2014/main" xmlns="" id="{AE3BAFB3-7555-9B4E-AB00-FB70285E57B6}"/>
              </a:ext>
            </a:extLst>
          </p:cNvPr>
          <p:cNvGrpSpPr/>
          <p:nvPr/>
        </p:nvGrpSpPr>
        <p:grpSpPr>
          <a:xfrm>
            <a:off x="2359977" y="2684136"/>
            <a:ext cx="367408" cy="307777"/>
            <a:chOff x="2346574" y="1647488"/>
            <a:chExt cx="367408" cy="307777"/>
          </a:xfrm>
        </p:grpSpPr>
        <p:sp>
          <p:nvSpPr>
            <p:cNvPr id="71" name="Oval 70">
              <a:extLst>
                <a:ext uri="{FF2B5EF4-FFF2-40B4-BE49-F238E27FC236}">
                  <a16:creationId xmlns:a16="http://schemas.microsoft.com/office/drawing/2014/main" xmlns="" id="{22AD6771-29FF-3147-81D6-4B8C0BE0FFD3}"/>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55599914-2E58-4643-97F6-D59650E7051F}"/>
                </a:ext>
              </a:extLst>
            </p:cNvPr>
            <p:cNvSpPr txBox="1"/>
            <p:nvPr/>
          </p:nvSpPr>
          <p:spPr>
            <a:xfrm>
              <a:off x="2346574" y="1647488"/>
              <a:ext cx="367408" cy="307777"/>
            </a:xfrm>
            <a:prstGeom prst="rect">
              <a:avLst/>
            </a:prstGeom>
            <a:noFill/>
          </p:spPr>
          <p:txBody>
            <a:bodyPr wrap="none" rtlCol="0">
              <a:spAutoFit/>
            </a:bodyPr>
            <a:lstStyle/>
            <a:p>
              <a:r>
                <a:rPr lang="en-US" sz="1400" dirty="0"/>
                <a:t>11</a:t>
              </a:r>
            </a:p>
          </p:txBody>
        </p:sp>
      </p:grpSp>
      <p:cxnSp>
        <p:nvCxnSpPr>
          <p:cNvPr id="86" name="Straight Connector 85">
            <a:extLst>
              <a:ext uri="{FF2B5EF4-FFF2-40B4-BE49-F238E27FC236}">
                <a16:creationId xmlns:a16="http://schemas.microsoft.com/office/drawing/2014/main" xmlns="" id="{EDA02082-D974-8A41-AD60-B57C89622D01}"/>
              </a:ext>
            </a:extLst>
          </p:cNvPr>
          <p:cNvCxnSpPr>
            <a:cxnSpLocks/>
          </p:cNvCxnSpPr>
          <p:nvPr/>
        </p:nvCxnSpPr>
        <p:spPr>
          <a:xfrm>
            <a:off x="1401743" y="2943561"/>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868DF42C-ED41-5744-B055-BC89A48270A9}"/>
              </a:ext>
            </a:extLst>
          </p:cNvPr>
          <p:cNvCxnSpPr>
            <a:cxnSpLocks/>
          </p:cNvCxnSpPr>
          <p:nvPr/>
        </p:nvCxnSpPr>
        <p:spPr>
          <a:xfrm>
            <a:off x="737440" y="1970568"/>
            <a:ext cx="612392" cy="907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3537EB20-1C11-FB47-B21A-ABD409A5D8A9}"/>
              </a:ext>
            </a:extLst>
          </p:cNvPr>
          <p:cNvCxnSpPr>
            <a:cxnSpLocks/>
            <a:stCxn id="37" idx="4"/>
          </p:cNvCxnSpPr>
          <p:nvPr/>
        </p:nvCxnSpPr>
        <p:spPr>
          <a:xfrm>
            <a:off x="708409" y="1945503"/>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E7709C6A-5CBD-0C4B-9B58-E11F2BDAC104}"/>
              </a:ext>
            </a:extLst>
          </p:cNvPr>
          <p:cNvCxnSpPr>
            <a:cxnSpLocks/>
          </p:cNvCxnSpPr>
          <p:nvPr/>
        </p:nvCxnSpPr>
        <p:spPr>
          <a:xfrm>
            <a:off x="1353176" y="1937132"/>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EFD773B5-91AC-2142-8212-DE5C597C0FF7}"/>
              </a:ext>
            </a:extLst>
          </p:cNvPr>
          <p:cNvCxnSpPr>
            <a:cxnSpLocks/>
          </p:cNvCxnSpPr>
          <p:nvPr/>
        </p:nvCxnSpPr>
        <p:spPr>
          <a:xfrm flipH="1">
            <a:off x="756982" y="1922004"/>
            <a:ext cx="585034" cy="1000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AB648B17-913B-0943-A07F-DD61ABD99CB8}"/>
              </a:ext>
            </a:extLst>
          </p:cNvPr>
          <p:cNvCxnSpPr>
            <a:cxnSpLocks/>
          </p:cNvCxnSpPr>
          <p:nvPr/>
        </p:nvCxnSpPr>
        <p:spPr>
          <a:xfrm>
            <a:off x="1393282" y="1919016"/>
            <a:ext cx="693594" cy="503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1015760A-B9DE-DC41-979F-B8D795C787D3}"/>
              </a:ext>
            </a:extLst>
          </p:cNvPr>
          <p:cNvCxnSpPr>
            <a:cxnSpLocks/>
          </p:cNvCxnSpPr>
          <p:nvPr/>
        </p:nvCxnSpPr>
        <p:spPr>
          <a:xfrm flipH="1">
            <a:off x="1381653" y="1933732"/>
            <a:ext cx="585034" cy="1000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A016A27E-207A-E54E-8966-2F4AD0345C3F}"/>
              </a:ext>
            </a:extLst>
          </p:cNvPr>
          <p:cNvCxnSpPr>
            <a:cxnSpLocks/>
            <a:endCxn id="56" idx="7"/>
          </p:cNvCxnSpPr>
          <p:nvPr/>
        </p:nvCxnSpPr>
        <p:spPr>
          <a:xfrm flipH="1">
            <a:off x="2135832" y="1908973"/>
            <a:ext cx="473944" cy="45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7879886-93DF-9C42-8B46-2A9423C671D7}"/>
              </a:ext>
            </a:extLst>
          </p:cNvPr>
          <p:cNvCxnSpPr>
            <a:cxnSpLocks/>
          </p:cNvCxnSpPr>
          <p:nvPr/>
        </p:nvCxnSpPr>
        <p:spPr>
          <a:xfrm>
            <a:off x="2630985" y="1938812"/>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6117CFD8-9A3B-354E-8752-E9488AD4FE27}"/>
              </a:ext>
            </a:extLst>
          </p:cNvPr>
          <p:cNvCxnSpPr>
            <a:cxnSpLocks/>
            <a:endCxn id="62" idx="6"/>
          </p:cNvCxnSpPr>
          <p:nvPr/>
        </p:nvCxnSpPr>
        <p:spPr>
          <a:xfrm flipH="1">
            <a:off x="777078" y="2412797"/>
            <a:ext cx="670150" cy="519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5C78B5EC-BD79-D24B-AEC6-822B7EAA64E3}"/>
              </a:ext>
            </a:extLst>
          </p:cNvPr>
          <p:cNvCxnSpPr>
            <a:cxnSpLocks/>
          </p:cNvCxnSpPr>
          <p:nvPr/>
        </p:nvCxnSpPr>
        <p:spPr>
          <a:xfrm>
            <a:off x="721812" y="1893854"/>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E61979E5-08F9-3F4A-AB17-BB2B961474A4}"/>
              </a:ext>
            </a:extLst>
          </p:cNvPr>
          <p:cNvCxnSpPr>
            <a:cxnSpLocks/>
          </p:cNvCxnSpPr>
          <p:nvPr/>
        </p:nvCxnSpPr>
        <p:spPr>
          <a:xfrm>
            <a:off x="1523184" y="2413088"/>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668D8125-F439-6F4B-99E8-EA7BA36AF34F}"/>
              </a:ext>
            </a:extLst>
          </p:cNvPr>
          <p:cNvCxnSpPr>
            <a:cxnSpLocks/>
          </p:cNvCxnSpPr>
          <p:nvPr/>
        </p:nvCxnSpPr>
        <p:spPr>
          <a:xfrm>
            <a:off x="2118585" y="2422068"/>
            <a:ext cx="474739" cy="46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0708400C-B2C5-7948-88DE-0A4E49139D60}"/>
              </a:ext>
            </a:extLst>
          </p:cNvPr>
          <p:cNvCxnSpPr>
            <a:cxnSpLocks/>
          </p:cNvCxnSpPr>
          <p:nvPr/>
        </p:nvCxnSpPr>
        <p:spPr>
          <a:xfrm flipH="1">
            <a:off x="2015256" y="2441221"/>
            <a:ext cx="83171" cy="50234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xmlns="" id="{DCD07820-93B2-D247-8C15-2FB390773D75}"/>
              </a:ext>
            </a:extLst>
          </p:cNvPr>
          <p:cNvGrpSpPr/>
          <p:nvPr/>
        </p:nvGrpSpPr>
        <p:grpSpPr>
          <a:xfrm>
            <a:off x="595507" y="1765379"/>
            <a:ext cx="2268264" cy="1300015"/>
            <a:chOff x="595507" y="1765379"/>
            <a:chExt cx="2268264" cy="1300015"/>
          </a:xfrm>
        </p:grpSpPr>
        <p:sp>
          <p:nvSpPr>
            <p:cNvPr id="114" name="Oval 113">
              <a:extLst>
                <a:ext uri="{FF2B5EF4-FFF2-40B4-BE49-F238E27FC236}">
                  <a16:creationId xmlns:a16="http://schemas.microsoft.com/office/drawing/2014/main" xmlns="" id="{E18536C4-9D4A-2D4C-ABCB-5096CAFA3036}"/>
                </a:ext>
              </a:extLst>
            </p:cNvPr>
            <p:cNvSpPr/>
            <p:nvPr/>
          </p:nvSpPr>
          <p:spPr>
            <a:xfrm>
              <a:off x="1856574" y="1765379"/>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C7EE24A5-9D20-B947-AE43-49E7E7B0414F}"/>
                </a:ext>
              </a:extLst>
            </p:cNvPr>
            <p:cNvSpPr/>
            <p:nvPr/>
          </p:nvSpPr>
          <p:spPr>
            <a:xfrm>
              <a:off x="692641" y="2269468"/>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1E18A978-4793-1948-BD07-05BDAC5B09FA}"/>
                </a:ext>
              </a:extLst>
            </p:cNvPr>
            <p:cNvSpPr/>
            <p:nvPr/>
          </p:nvSpPr>
          <p:spPr>
            <a:xfrm>
              <a:off x="2613544" y="2271148"/>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3E60C2CC-E00D-2C4B-BC8C-02B33704FCBA}"/>
                </a:ext>
              </a:extLst>
            </p:cNvPr>
            <p:cNvSpPr/>
            <p:nvPr/>
          </p:nvSpPr>
          <p:spPr>
            <a:xfrm>
              <a:off x="595507" y="2805378"/>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899D1333-C91B-474F-955E-1961005A6566}"/>
                </a:ext>
              </a:extLst>
            </p:cNvPr>
            <p:cNvSpPr/>
            <p:nvPr/>
          </p:nvSpPr>
          <p:spPr>
            <a:xfrm>
              <a:off x="1863281" y="2817106"/>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495DA138-B23D-7547-8FF9-CB1C81451447}"/>
                </a:ext>
              </a:extLst>
            </p:cNvPr>
            <p:cNvSpPr/>
            <p:nvPr/>
          </p:nvSpPr>
          <p:spPr>
            <a:xfrm>
              <a:off x="2508052" y="2818783"/>
              <a:ext cx="250227" cy="2466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a:extLst>
              <a:ext uri="{FF2B5EF4-FFF2-40B4-BE49-F238E27FC236}">
                <a16:creationId xmlns:a16="http://schemas.microsoft.com/office/drawing/2014/main" xmlns="" id="{869FA9E8-BD1A-634B-985D-AD84AACBE199}"/>
              </a:ext>
            </a:extLst>
          </p:cNvPr>
          <p:cNvSpPr txBox="1"/>
          <p:nvPr/>
        </p:nvSpPr>
        <p:spPr>
          <a:xfrm>
            <a:off x="119382" y="6653686"/>
            <a:ext cx="8239756" cy="261610"/>
          </a:xfrm>
          <a:prstGeom prst="rect">
            <a:avLst/>
          </a:prstGeom>
          <a:noFill/>
        </p:spPr>
        <p:txBody>
          <a:bodyPr wrap="none" rtlCol="0">
            <a:spAutoFit/>
          </a:bodyPr>
          <a:lstStyle/>
          <a:p>
            <a:r>
              <a:rPr lang="en-US" sz="1100" dirty="0"/>
              <a:t>https://</a:t>
            </a:r>
            <a:r>
              <a:rPr lang="en-US" sz="1100" dirty="0" err="1"/>
              <a:t>canvas.auckland.ac.nz</a:t>
            </a:r>
            <a:r>
              <a:rPr lang="en-US" sz="1100" dirty="0"/>
              <a:t>/courses/14782/files/563551/</a:t>
            </a:r>
            <a:r>
              <a:rPr lang="en-US" sz="1100" dirty="0" err="1"/>
              <a:t>download?verifier</a:t>
            </a:r>
            <a:r>
              <a:rPr lang="en-US" sz="1100" dirty="0"/>
              <a:t>=mGDAXoF3TDAKoZfnjmQ1WBRfjlB0LkTc62wAdyGO&amp;wrap=1</a:t>
            </a:r>
          </a:p>
        </p:txBody>
      </p:sp>
    </p:spTree>
    <p:extLst>
      <p:ext uri="{BB962C8B-B14F-4D97-AF65-F5344CB8AC3E}">
        <p14:creationId xmlns:p14="http://schemas.microsoft.com/office/powerpoint/2010/main" val="328981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500" fill="hold"/>
                                        <p:tgtEl>
                                          <p:spTgt spid="124"/>
                                        </p:tgtEl>
                                        <p:attrNameLst>
                                          <p:attrName>ppt_x</p:attrName>
                                        </p:attrNameLst>
                                      </p:cBhvr>
                                      <p:tavLst>
                                        <p:tav tm="0">
                                          <p:val>
                                            <p:strVal val="0-#ppt_w/2"/>
                                          </p:val>
                                        </p:tav>
                                        <p:tav tm="100000">
                                          <p:val>
                                            <p:strVal val="#ppt_x"/>
                                          </p:val>
                                        </p:tav>
                                      </p:tavLst>
                                    </p:anim>
                                    <p:anim calcmode="lin" valueType="num">
                                      <p:cBhvr additive="base">
                                        <p:cTn id="8" dur="5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1"/>
                                        </p:tgtEl>
                                        <p:attrNameLst>
                                          <p:attrName>style.visibility</p:attrName>
                                        </p:attrNameLst>
                                      </p:cBhvr>
                                      <p:to>
                                        <p:strVal val="visible"/>
                                      </p:to>
                                    </p:set>
                                    <p:anim calcmode="lin" valueType="num">
                                      <p:cBhvr additive="base">
                                        <p:cTn id="25" dur="500" fill="hold"/>
                                        <p:tgtEl>
                                          <p:spTgt spid="121"/>
                                        </p:tgtEl>
                                        <p:attrNameLst>
                                          <p:attrName>ppt_x</p:attrName>
                                        </p:attrNameLst>
                                      </p:cBhvr>
                                      <p:tavLst>
                                        <p:tav tm="0">
                                          <p:val>
                                            <p:strVal val="0-#ppt_w/2"/>
                                          </p:val>
                                        </p:tav>
                                        <p:tav tm="100000">
                                          <p:val>
                                            <p:strVal val="#ppt_x"/>
                                          </p:val>
                                        </p:tav>
                                      </p:tavLst>
                                    </p:anim>
                                    <p:anim calcmode="lin" valueType="num">
                                      <p:cBhvr additive="base">
                                        <p:cTn id="26"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0-#ppt_w/2"/>
                                          </p:val>
                                        </p:tav>
                                        <p:tav tm="100000">
                                          <p:val>
                                            <p:strVal val="#ppt_x"/>
                                          </p:val>
                                        </p:tav>
                                      </p:tavLst>
                                    </p:anim>
                                    <p:anim calcmode="lin" valueType="num">
                                      <p:cBhvr additive="base">
                                        <p:cTn id="3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9D51F-9450-5F4F-B0F5-0B07B8814530}"/>
              </a:ext>
            </a:extLst>
          </p:cNvPr>
          <p:cNvSpPr>
            <a:spLocks noGrp="1"/>
          </p:cNvSpPr>
          <p:nvPr>
            <p:ph type="title"/>
          </p:nvPr>
        </p:nvSpPr>
        <p:spPr/>
        <p:txBody>
          <a:bodyPr/>
          <a:lstStyle/>
          <a:p>
            <a:r>
              <a:rPr lang="en-US" dirty="0"/>
              <a:t>Mapping Traveling Salesperson to QUBO Form</a:t>
            </a:r>
          </a:p>
        </p:txBody>
      </p:sp>
      <p:sp>
        <p:nvSpPr>
          <p:cNvPr id="4" name="TextBox 3">
            <a:extLst>
              <a:ext uri="{FF2B5EF4-FFF2-40B4-BE49-F238E27FC236}">
                <a16:creationId xmlns:a16="http://schemas.microsoft.com/office/drawing/2014/main" xmlns="" id="{83ADA726-4CF1-E040-95D1-122EB1ED0D1E}"/>
              </a:ext>
            </a:extLst>
          </p:cNvPr>
          <p:cNvSpPr txBox="1"/>
          <p:nvPr/>
        </p:nvSpPr>
        <p:spPr>
          <a:xfrm>
            <a:off x="-1084669" y="2225300"/>
            <a:ext cx="1185004" cy="369332"/>
          </a:xfrm>
          <a:prstGeom prst="rect">
            <a:avLst/>
          </a:prstGeom>
          <a:noFill/>
        </p:spPr>
        <p:txBody>
          <a:bodyPr wrap="none" rtlCol="0">
            <a:spAutoFit/>
          </a:bodyPr>
          <a:lstStyle/>
          <a:p>
            <a:r>
              <a:rPr lang="en-US" dirty="0"/>
              <a:t>&lt;&lt;graph&gt;&gt;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xmlns="" id="{684CE4F1-CF71-A449-9990-C1AF93394A12}"/>
                  </a:ext>
                </a:extLst>
              </p:cNvPr>
              <p:cNvSpPr txBox="1">
                <a:spLocks/>
              </p:cNvSpPr>
              <p:nvPr/>
            </p:nvSpPr>
            <p:spPr bwMode="auto">
              <a:xfrm>
                <a:off x="-361930" y="4678593"/>
                <a:ext cx="4082387" cy="6637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25000"/>
                  </a:spcAft>
                  <a:buClr>
                    <a:srgbClr val="004080"/>
                  </a:buClr>
                  <a:buSzPct val="130000"/>
                  <a:buFont typeface="Times" pitchFamily="18" charset="0"/>
                  <a:buNone/>
                  <a:defRPr sz="2000" b="1">
                    <a:solidFill>
                      <a:schemeClr val="accent1"/>
                    </a:solidFill>
                    <a:latin typeface="+mn-lt"/>
                    <a:ea typeface="+mn-ea"/>
                    <a:cs typeface="+mn-cs"/>
                  </a:defRPr>
                </a:lvl1pPr>
                <a:lvl2pPr marL="688975" indent="-231775" algn="l" rtl="0" eaLnBrk="0" fontAlgn="base" hangingPunct="0">
                  <a:spcBef>
                    <a:spcPct val="20000"/>
                  </a:spcBef>
                  <a:spcAft>
                    <a:spcPct val="0"/>
                  </a:spcAft>
                  <a:buClr>
                    <a:srgbClr val="004080"/>
                  </a:buClr>
                  <a:buSzPct val="130000"/>
                  <a:buChar char="–"/>
                  <a:defRPr sz="1600" b="1">
                    <a:solidFill>
                      <a:schemeClr val="accent1"/>
                    </a:solidFill>
                    <a:latin typeface="+mn-lt"/>
                    <a:ea typeface="+mn-ea"/>
                  </a:defRPr>
                </a:lvl2pPr>
                <a:lvl3pPr marL="1028700" indent="-114300" algn="l" rtl="0" eaLnBrk="0" fontAlgn="base" hangingPunct="0">
                  <a:spcBef>
                    <a:spcPct val="20000"/>
                  </a:spcBef>
                  <a:spcAft>
                    <a:spcPct val="0"/>
                  </a:spcAft>
                  <a:buClr>
                    <a:srgbClr val="004080"/>
                  </a:buClr>
                  <a:buSzPct val="130000"/>
                  <a:buFont typeface="Times" pitchFamily="18" charset="0"/>
                  <a:buChar char="•"/>
                  <a:defRPr sz="1200">
                    <a:solidFill>
                      <a:schemeClr val="accent1"/>
                    </a:solidFill>
                    <a:latin typeface="+mn-lt"/>
                    <a:ea typeface="+mn-ea"/>
                  </a:defRPr>
                </a:lvl3pPr>
                <a:lvl4pPr marL="1546225" indent="-174625" algn="l" rtl="0" eaLnBrk="0" fontAlgn="base" hangingPunct="0">
                  <a:spcBef>
                    <a:spcPct val="20000"/>
                  </a:spcBef>
                  <a:spcAft>
                    <a:spcPct val="0"/>
                  </a:spcAft>
                  <a:buClr>
                    <a:srgbClr val="004080"/>
                  </a:buClr>
                  <a:buSzPct val="130000"/>
                  <a:buChar char="–"/>
                  <a:defRPr sz="1000">
                    <a:solidFill>
                      <a:schemeClr val="accent1"/>
                    </a:solidFill>
                    <a:latin typeface="+mn-lt"/>
                    <a:ea typeface="+mn-ea"/>
                  </a:defRPr>
                </a:lvl4pPr>
                <a:lvl5pPr marL="1943100" indent="-114300" algn="l" rtl="0" eaLnBrk="0" fontAlgn="base" hangingPunct="0">
                  <a:spcBef>
                    <a:spcPct val="20000"/>
                  </a:spcBef>
                  <a:spcAft>
                    <a:spcPct val="0"/>
                  </a:spcAft>
                  <a:buClr>
                    <a:srgbClr val="004080"/>
                  </a:buClr>
                  <a:buSzPct val="130000"/>
                  <a:buChar char="»"/>
                  <a:defRPr sz="900">
                    <a:solidFill>
                      <a:schemeClr val="accent1"/>
                    </a:solidFill>
                    <a:latin typeface="+mn-lt"/>
                    <a:ea typeface="+mn-ea"/>
                  </a:defRPr>
                </a:lvl5pPr>
                <a:lvl6pPr marL="2400300" indent="-114300" algn="l" rtl="0" fontAlgn="base">
                  <a:spcBef>
                    <a:spcPct val="20000"/>
                  </a:spcBef>
                  <a:spcAft>
                    <a:spcPct val="0"/>
                  </a:spcAft>
                  <a:buClr>
                    <a:srgbClr val="004080"/>
                  </a:buClr>
                  <a:buSzPct val="130000"/>
                  <a:buChar char="»"/>
                  <a:defRPr sz="900">
                    <a:solidFill>
                      <a:schemeClr val="tx1"/>
                    </a:solidFill>
                    <a:latin typeface="+mn-lt"/>
                    <a:ea typeface="+mn-ea"/>
                  </a:defRPr>
                </a:lvl6pPr>
                <a:lvl7pPr marL="2857500" indent="-114300" algn="l" rtl="0" fontAlgn="base">
                  <a:spcBef>
                    <a:spcPct val="20000"/>
                  </a:spcBef>
                  <a:spcAft>
                    <a:spcPct val="0"/>
                  </a:spcAft>
                  <a:buClr>
                    <a:srgbClr val="004080"/>
                  </a:buClr>
                  <a:buSzPct val="130000"/>
                  <a:buChar char="»"/>
                  <a:defRPr sz="900">
                    <a:solidFill>
                      <a:schemeClr val="tx1"/>
                    </a:solidFill>
                    <a:latin typeface="+mn-lt"/>
                    <a:ea typeface="+mn-ea"/>
                  </a:defRPr>
                </a:lvl7pPr>
                <a:lvl8pPr marL="3314700" indent="-114300" algn="l" rtl="0" fontAlgn="base">
                  <a:spcBef>
                    <a:spcPct val="20000"/>
                  </a:spcBef>
                  <a:spcAft>
                    <a:spcPct val="0"/>
                  </a:spcAft>
                  <a:buClr>
                    <a:srgbClr val="004080"/>
                  </a:buClr>
                  <a:buSzPct val="130000"/>
                  <a:buChar char="»"/>
                  <a:defRPr sz="900">
                    <a:solidFill>
                      <a:schemeClr val="tx1"/>
                    </a:solidFill>
                    <a:latin typeface="+mn-lt"/>
                    <a:ea typeface="+mn-ea"/>
                  </a:defRPr>
                </a:lvl8pPr>
                <a:lvl9pPr marL="3771900" indent="-114300" algn="l" rtl="0" fontAlgn="base">
                  <a:spcBef>
                    <a:spcPct val="20000"/>
                  </a:spcBef>
                  <a:spcAft>
                    <a:spcPct val="0"/>
                  </a:spcAft>
                  <a:buClr>
                    <a:srgbClr val="004080"/>
                  </a:buClr>
                  <a:buSzPct val="130000"/>
                  <a:buChar char="»"/>
                  <a:defRPr sz="900">
                    <a:solidFill>
                      <a:schemeClr val="tx1"/>
                    </a:solidFill>
                    <a:latin typeface="+mn-lt"/>
                    <a:ea typeface="+mn-ea"/>
                  </a:defRPr>
                </a:lvl9pPr>
              </a:lstStyle>
              <a:p>
                <a:pPr/>
                <a14:m>
                  <m:oMathPara xmlns:m="http://schemas.openxmlformats.org/officeDocument/2006/math">
                    <m:oMathParaPr>
                      <m:jc m:val="centerGroup"/>
                    </m:oMathParaPr>
                    <m:oMath xmlns:m="http://schemas.openxmlformats.org/officeDocument/2006/math">
                      <m:r>
                        <a:rPr lang="en-CA" sz="1500" i="1" kern="0">
                          <a:solidFill>
                            <a:schemeClr val="accent1">
                              <a:lumMod val="50000"/>
                            </a:schemeClr>
                          </a:solidFill>
                          <a:latin typeface="Cambria Math"/>
                        </a:rPr>
                        <m:t>𝑶𝒃𝒋</m:t>
                      </m:r>
                      <m:r>
                        <a:rPr lang="en-CA" sz="1500" i="1" kern="0">
                          <a:solidFill>
                            <a:schemeClr val="accent1">
                              <a:lumMod val="50000"/>
                            </a:schemeClr>
                          </a:solidFill>
                          <a:latin typeface="Cambria Math"/>
                        </a:rPr>
                        <m:t>(</m:t>
                      </m:r>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r>
                        <a:rPr lang="en-CA" sz="1500" i="1" kern="0">
                          <a:solidFill>
                            <a:schemeClr val="accent1">
                              <a:lumMod val="50000"/>
                            </a:schemeClr>
                          </a:solidFill>
                          <a:latin typeface="Cambria Math"/>
                        </a:rPr>
                        <m:t>;</m:t>
                      </m:r>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r>
                        <a:rPr lang="en-CA" sz="1500" i="1" kern="0">
                          <a:solidFill>
                            <a:schemeClr val="accent1">
                              <a:lumMod val="50000"/>
                            </a:schemeClr>
                          </a:solidFill>
                          <a:latin typeface="Cambria Math"/>
                        </a:rPr>
                        <m:t>)=</m:t>
                      </m:r>
                      <m:nary>
                        <m:naryPr>
                          <m:chr m:val="∑"/>
                          <m:supHide m:val="on"/>
                          <m:ctrlPr>
                            <a:rPr lang="en-CA" sz="1500" i="1" kern="0">
                              <a:solidFill>
                                <a:schemeClr val="accent1">
                                  <a:lumMod val="50000"/>
                                </a:schemeClr>
                              </a:solidFill>
                              <a:latin typeface="Cambria Math" panose="02040503050406030204" pitchFamily="18" charset="0"/>
                            </a:rPr>
                          </m:ctrlPr>
                        </m:naryPr>
                        <m:sub>
                          <m:r>
                            <m:rPr>
                              <m:brk m:alnAt="7"/>
                            </m:rPr>
                            <a:rPr lang="en-CA" sz="1500" i="1" kern="0">
                              <a:solidFill>
                                <a:schemeClr val="accent1">
                                  <a:lumMod val="50000"/>
                                </a:schemeClr>
                              </a:solidFill>
                              <a:latin typeface="Cambria Math"/>
                            </a:rPr>
                            <m:t>𝒊</m:t>
                          </m:r>
                          <m:r>
                            <a:rPr lang="en-CA" sz="1500" i="1" kern="0">
                              <a:solidFill>
                                <a:schemeClr val="accent1">
                                  <a:lumMod val="50000"/>
                                </a:schemeClr>
                              </a:solidFill>
                              <a:latin typeface="Cambria Math"/>
                            </a:rPr>
                            <m:t>𝒋</m:t>
                          </m:r>
                        </m:sub>
                        <m:sup/>
                        <m:e>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𝒃</m:t>
                              </m:r>
                            </m:e>
                            <m:sub>
                              <m:r>
                                <a:rPr lang="en-CA" sz="1500" i="1" kern="0">
                                  <a:solidFill>
                                    <a:schemeClr val="accent1">
                                      <a:lumMod val="50000"/>
                                    </a:schemeClr>
                                  </a:solidFill>
                                  <a:latin typeface="Cambria Math"/>
                                </a:rPr>
                                <m:t>𝒊𝒋</m:t>
                              </m:r>
                            </m:sub>
                          </m:sSub>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e>
                      </m:nary>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𝒋</m:t>
                          </m:r>
                        </m:sub>
                      </m:sSub>
                      <m:r>
                        <a:rPr lang="en-CA" sz="1500" i="1" kern="0">
                          <a:solidFill>
                            <a:schemeClr val="accent1">
                              <a:lumMod val="50000"/>
                            </a:schemeClr>
                          </a:solidFill>
                          <a:latin typeface="Cambria Math"/>
                        </a:rPr>
                        <m:t> </m:t>
                      </m:r>
                    </m:oMath>
                  </m:oMathPara>
                </a14:m>
                <a:endParaRPr lang="en-CA" sz="1500" b="0" kern="0" dirty="0">
                  <a:solidFill>
                    <a:schemeClr val="accent1">
                      <a:lumMod val="50000"/>
                    </a:schemeClr>
                  </a:solidFill>
                </a:endParaRPr>
              </a:p>
              <a:p>
                <a:r>
                  <a:rPr lang="en-CA" sz="1500" kern="0" dirty="0">
                    <a:solidFill>
                      <a:schemeClr val="accent1">
                        <a:lumMod val="50000"/>
                      </a:schemeClr>
                    </a:solidFill>
                  </a:rPr>
                  <a:t>               Choose </a:t>
                </a:r>
                <a14:m>
                  <m:oMath xmlns:m="http://schemas.openxmlformats.org/officeDocument/2006/math">
                    <m:sSub>
                      <m:sSubPr>
                        <m:ctrlPr>
                          <a:rPr lang="en-CA" sz="1500" i="1" kern="0">
                            <a:solidFill>
                              <a:schemeClr val="accent1">
                                <a:lumMod val="50000"/>
                              </a:schemeClr>
                            </a:solidFill>
                            <a:latin typeface="Cambria Math" panose="02040503050406030204" pitchFamily="18" charset="0"/>
                          </a:rPr>
                        </m:ctrlPr>
                      </m:sSubPr>
                      <m:e>
                        <m:r>
                          <a:rPr lang="en-CA" sz="1500" i="1" kern="0">
                            <a:solidFill>
                              <a:schemeClr val="accent1">
                                <a:lumMod val="50000"/>
                              </a:schemeClr>
                            </a:solidFill>
                            <a:latin typeface="Cambria Math"/>
                          </a:rPr>
                          <m:t>𝒒</m:t>
                        </m:r>
                      </m:e>
                      <m:sub>
                        <m:r>
                          <a:rPr lang="en-CA" sz="1500" i="1" kern="0">
                            <a:solidFill>
                              <a:schemeClr val="accent1">
                                <a:lumMod val="50000"/>
                              </a:schemeClr>
                            </a:solidFill>
                            <a:latin typeface="Cambria Math"/>
                          </a:rPr>
                          <m:t>𝒊</m:t>
                        </m:r>
                      </m:sub>
                    </m:sSub>
                  </m:oMath>
                </a14:m>
                <a:r>
                  <a:rPr lang="en-CA" sz="1500" kern="0" dirty="0">
                    <a:solidFill>
                      <a:schemeClr val="accent1">
                        <a:lumMod val="50000"/>
                      </a:schemeClr>
                    </a:solidFill>
                  </a:rPr>
                  <a:t> that minimize</a:t>
                </a:r>
              </a:p>
            </p:txBody>
          </p:sp>
        </mc:Choice>
        <mc:Fallback xmlns="">
          <p:sp>
            <p:nvSpPr>
              <p:cNvPr id="6" name="Content Placeholder 2">
                <a:extLst>
                  <a:ext uri="{FF2B5EF4-FFF2-40B4-BE49-F238E27FC236}">
                    <a16:creationId xmlns:a16="http://schemas.microsoft.com/office/drawing/2014/main" id="{684CE4F1-CF71-A449-9990-C1AF93394A12}"/>
                  </a:ext>
                </a:extLst>
              </p:cNvPr>
              <p:cNvSpPr txBox="1">
                <a:spLocks noRot="1" noChangeAspect="1" noMove="1" noResize="1" noEditPoints="1" noAdjustHandles="1" noChangeArrowheads="1" noChangeShapeType="1" noTextEdit="1"/>
              </p:cNvSpPr>
              <p:nvPr/>
            </p:nvSpPr>
            <p:spPr bwMode="auto">
              <a:xfrm>
                <a:off x="-361930" y="4678593"/>
                <a:ext cx="4082387" cy="663732"/>
              </a:xfrm>
              <a:prstGeom prst="rect">
                <a:avLst/>
              </a:prstGeom>
              <a:blipFill>
                <a:blip r:embed="rId3"/>
                <a:stretch>
                  <a:fillRect t="-118519" b="-1592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9" name="TextBox 18">
            <a:extLst>
              <a:ext uri="{FF2B5EF4-FFF2-40B4-BE49-F238E27FC236}">
                <a16:creationId xmlns:a16="http://schemas.microsoft.com/office/drawing/2014/main" xmlns="" id="{ECB9DC3C-61D8-6F4A-BE19-05103882A097}"/>
              </a:ext>
            </a:extLst>
          </p:cNvPr>
          <p:cNvSpPr txBox="1"/>
          <p:nvPr/>
        </p:nvSpPr>
        <p:spPr>
          <a:xfrm>
            <a:off x="3378501" y="6831591"/>
            <a:ext cx="3467616" cy="307777"/>
          </a:xfrm>
          <a:prstGeom prst="rect">
            <a:avLst/>
          </a:prstGeom>
          <a:noFill/>
        </p:spPr>
        <p:txBody>
          <a:bodyPr wrap="none" rtlCol="0">
            <a:spAutoFit/>
          </a:bodyPr>
          <a:lstStyle/>
          <a:p>
            <a:r>
              <a:rPr lang="en-US" sz="1400" dirty="0"/>
              <a:t>      0   1    2    3    4    5    6    7    8    9   10   11</a:t>
            </a:r>
          </a:p>
        </p:txBody>
      </p:sp>
      <p:grpSp>
        <p:nvGrpSpPr>
          <p:cNvPr id="45" name="Group 44">
            <a:extLst>
              <a:ext uri="{FF2B5EF4-FFF2-40B4-BE49-F238E27FC236}">
                <a16:creationId xmlns:a16="http://schemas.microsoft.com/office/drawing/2014/main" xmlns="" id="{3502AA00-D255-B349-9903-D393494714A4}"/>
              </a:ext>
            </a:extLst>
          </p:cNvPr>
          <p:cNvGrpSpPr/>
          <p:nvPr/>
        </p:nvGrpSpPr>
        <p:grpSpPr>
          <a:xfrm>
            <a:off x="432371" y="1645810"/>
            <a:ext cx="331304" cy="307777"/>
            <a:chOff x="432371" y="1652501"/>
            <a:chExt cx="331304" cy="307777"/>
          </a:xfrm>
        </p:grpSpPr>
        <p:sp>
          <p:nvSpPr>
            <p:cNvPr id="37" name="Oval 36">
              <a:extLst>
                <a:ext uri="{FF2B5EF4-FFF2-40B4-BE49-F238E27FC236}">
                  <a16:creationId xmlns:a16="http://schemas.microsoft.com/office/drawing/2014/main" xmlns="" id="{E873D543-823E-714A-B01C-A350011CBBB4}"/>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xmlns="" id="{082B03E4-6356-834B-AC7D-8B72B370F78E}"/>
                </a:ext>
              </a:extLst>
            </p:cNvPr>
            <p:cNvSpPr txBox="1"/>
            <p:nvPr/>
          </p:nvSpPr>
          <p:spPr>
            <a:xfrm>
              <a:off x="432371" y="1652501"/>
              <a:ext cx="276038" cy="307777"/>
            </a:xfrm>
            <a:prstGeom prst="rect">
              <a:avLst/>
            </a:prstGeom>
            <a:noFill/>
          </p:spPr>
          <p:txBody>
            <a:bodyPr wrap="none" rtlCol="0">
              <a:spAutoFit/>
            </a:bodyPr>
            <a:lstStyle/>
            <a:p>
              <a:r>
                <a:rPr lang="en-US" sz="1400" dirty="0"/>
                <a:t>0</a:t>
              </a:r>
            </a:p>
          </p:txBody>
        </p:sp>
      </p:grpSp>
      <p:grpSp>
        <p:nvGrpSpPr>
          <p:cNvPr id="46" name="Group 45">
            <a:extLst>
              <a:ext uri="{FF2B5EF4-FFF2-40B4-BE49-F238E27FC236}">
                <a16:creationId xmlns:a16="http://schemas.microsoft.com/office/drawing/2014/main" xmlns="" id="{E3563B78-1641-BE41-8FA2-D5611558FF34}"/>
              </a:ext>
            </a:extLst>
          </p:cNvPr>
          <p:cNvGrpSpPr/>
          <p:nvPr/>
        </p:nvGrpSpPr>
        <p:grpSpPr>
          <a:xfrm>
            <a:off x="1070439" y="1645810"/>
            <a:ext cx="331304" cy="307777"/>
            <a:chOff x="1077138" y="1654178"/>
            <a:chExt cx="331304" cy="307777"/>
          </a:xfrm>
        </p:grpSpPr>
        <p:sp>
          <p:nvSpPr>
            <p:cNvPr id="39" name="Oval 38">
              <a:extLst>
                <a:ext uri="{FF2B5EF4-FFF2-40B4-BE49-F238E27FC236}">
                  <a16:creationId xmlns:a16="http://schemas.microsoft.com/office/drawing/2014/main" xmlns="" id="{78A98E18-BE36-B54C-9699-B3FB5F195CC0}"/>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ED22DDAF-1AF2-0F46-9CDA-B6B5303D666C}"/>
                </a:ext>
              </a:extLst>
            </p:cNvPr>
            <p:cNvSpPr txBox="1"/>
            <p:nvPr/>
          </p:nvSpPr>
          <p:spPr>
            <a:xfrm>
              <a:off x="1077138" y="1654178"/>
              <a:ext cx="276038" cy="307777"/>
            </a:xfrm>
            <a:prstGeom prst="rect">
              <a:avLst/>
            </a:prstGeom>
            <a:noFill/>
          </p:spPr>
          <p:txBody>
            <a:bodyPr wrap="none" rtlCol="0">
              <a:spAutoFit/>
            </a:bodyPr>
            <a:lstStyle/>
            <a:p>
              <a:r>
                <a:rPr lang="en-US" sz="1400" dirty="0"/>
                <a:t>1</a:t>
              </a:r>
            </a:p>
          </p:txBody>
        </p:sp>
      </p:grpSp>
      <p:grpSp>
        <p:nvGrpSpPr>
          <p:cNvPr id="47" name="Group 46">
            <a:extLst>
              <a:ext uri="{FF2B5EF4-FFF2-40B4-BE49-F238E27FC236}">
                <a16:creationId xmlns:a16="http://schemas.microsoft.com/office/drawing/2014/main" xmlns="" id="{85FE73EA-4DF9-6B44-B1E7-E32A8FF4DB91}"/>
              </a:ext>
            </a:extLst>
          </p:cNvPr>
          <p:cNvGrpSpPr/>
          <p:nvPr/>
        </p:nvGrpSpPr>
        <p:grpSpPr>
          <a:xfrm>
            <a:off x="1708507" y="1645810"/>
            <a:ext cx="331304" cy="307777"/>
            <a:chOff x="1661613" y="1645810"/>
            <a:chExt cx="331304" cy="307777"/>
          </a:xfrm>
        </p:grpSpPr>
        <p:sp>
          <p:nvSpPr>
            <p:cNvPr id="41" name="Oval 40">
              <a:extLst>
                <a:ext uri="{FF2B5EF4-FFF2-40B4-BE49-F238E27FC236}">
                  <a16:creationId xmlns:a16="http://schemas.microsoft.com/office/drawing/2014/main" xmlns="" id="{3440DB69-E4A1-1E48-87E4-713729252A73}"/>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01DC329C-2F08-ED45-916A-BE0F0BB98B34}"/>
                </a:ext>
              </a:extLst>
            </p:cNvPr>
            <p:cNvSpPr txBox="1"/>
            <p:nvPr/>
          </p:nvSpPr>
          <p:spPr>
            <a:xfrm>
              <a:off x="1661613" y="1645810"/>
              <a:ext cx="276038" cy="307777"/>
            </a:xfrm>
            <a:prstGeom prst="rect">
              <a:avLst/>
            </a:prstGeom>
            <a:noFill/>
          </p:spPr>
          <p:txBody>
            <a:bodyPr wrap="none" rtlCol="0">
              <a:spAutoFit/>
            </a:bodyPr>
            <a:lstStyle/>
            <a:p>
              <a:r>
                <a:rPr lang="en-US" sz="1400" dirty="0"/>
                <a:t>2</a:t>
              </a:r>
            </a:p>
          </p:txBody>
        </p:sp>
      </p:grpSp>
      <p:grpSp>
        <p:nvGrpSpPr>
          <p:cNvPr id="48" name="Group 47">
            <a:extLst>
              <a:ext uri="{FF2B5EF4-FFF2-40B4-BE49-F238E27FC236}">
                <a16:creationId xmlns:a16="http://schemas.microsoft.com/office/drawing/2014/main" xmlns="" id="{5C163FE9-92CF-AF40-9ABF-B43BA6133687}"/>
              </a:ext>
            </a:extLst>
          </p:cNvPr>
          <p:cNvGrpSpPr/>
          <p:nvPr/>
        </p:nvGrpSpPr>
        <p:grpSpPr>
          <a:xfrm>
            <a:off x="2346574" y="1645810"/>
            <a:ext cx="331304" cy="307777"/>
            <a:chOff x="2346574" y="1647488"/>
            <a:chExt cx="331304" cy="307777"/>
          </a:xfrm>
        </p:grpSpPr>
        <p:sp>
          <p:nvSpPr>
            <p:cNvPr id="43" name="Oval 42">
              <a:extLst>
                <a:ext uri="{FF2B5EF4-FFF2-40B4-BE49-F238E27FC236}">
                  <a16:creationId xmlns:a16="http://schemas.microsoft.com/office/drawing/2014/main" xmlns="" id="{469D2710-3669-E24F-831E-1118CAD184C6}"/>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183F2CA9-BE3F-5447-9859-271BB692227F}"/>
                </a:ext>
              </a:extLst>
            </p:cNvPr>
            <p:cNvSpPr txBox="1"/>
            <p:nvPr/>
          </p:nvSpPr>
          <p:spPr>
            <a:xfrm>
              <a:off x="2346574" y="1647488"/>
              <a:ext cx="276038" cy="307777"/>
            </a:xfrm>
            <a:prstGeom prst="rect">
              <a:avLst/>
            </a:prstGeom>
            <a:noFill/>
          </p:spPr>
          <p:txBody>
            <a:bodyPr wrap="none" rtlCol="0">
              <a:spAutoFit/>
            </a:bodyPr>
            <a:lstStyle/>
            <a:p>
              <a:r>
                <a:rPr lang="en-US" sz="1400" dirty="0"/>
                <a:t>3</a:t>
              </a:r>
            </a:p>
          </p:txBody>
        </p:sp>
      </p:grpSp>
      <p:grpSp>
        <p:nvGrpSpPr>
          <p:cNvPr id="49" name="Group 48">
            <a:extLst>
              <a:ext uri="{FF2B5EF4-FFF2-40B4-BE49-F238E27FC236}">
                <a16:creationId xmlns:a16="http://schemas.microsoft.com/office/drawing/2014/main" xmlns="" id="{42C42C2A-97FF-6A48-85F7-86F9463B1067}"/>
              </a:ext>
            </a:extLst>
          </p:cNvPr>
          <p:cNvGrpSpPr/>
          <p:nvPr/>
        </p:nvGrpSpPr>
        <p:grpSpPr>
          <a:xfrm>
            <a:off x="544579" y="2149901"/>
            <a:ext cx="331304" cy="307777"/>
            <a:chOff x="432371" y="1652501"/>
            <a:chExt cx="331304" cy="307777"/>
          </a:xfrm>
        </p:grpSpPr>
        <p:sp>
          <p:nvSpPr>
            <p:cNvPr id="50" name="Oval 49">
              <a:extLst>
                <a:ext uri="{FF2B5EF4-FFF2-40B4-BE49-F238E27FC236}">
                  <a16:creationId xmlns:a16="http://schemas.microsoft.com/office/drawing/2014/main" xmlns="" id="{77BD623E-FCC1-BE48-AD73-1CB0F451638C}"/>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F7635C95-5ACC-104B-91DB-DD033A114154}"/>
                </a:ext>
              </a:extLst>
            </p:cNvPr>
            <p:cNvSpPr txBox="1"/>
            <p:nvPr/>
          </p:nvSpPr>
          <p:spPr>
            <a:xfrm>
              <a:off x="432371" y="1652501"/>
              <a:ext cx="276038" cy="307777"/>
            </a:xfrm>
            <a:prstGeom prst="rect">
              <a:avLst/>
            </a:prstGeom>
            <a:noFill/>
          </p:spPr>
          <p:txBody>
            <a:bodyPr wrap="none" rtlCol="0">
              <a:spAutoFit/>
            </a:bodyPr>
            <a:lstStyle/>
            <a:p>
              <a:r>
                <a:rPr lang="en-US" sz="1400" dirty="0"/>
                <a:t>4</a:t>
              </a:r>
            </a:p>
          </p:txBody>
        </p:sp>
      </p:grpSp>
      <p:grpSp>
        <p:nvGrpSpPr>
          <p:cNvPr id="52" name="Group 51">
            <a:extLst>
              <a:ext uri="{FF2B5EF4-FFF2-40B4-BE49-F238E27FC236}">
                <a16:creationId xmlns:a16="http://schemas.microsoft.com/office/drawing/2014/main" xmlns="" id="{86095A93-B070-BD41-AB16-7E54DB54A8C4}"/>
              </a:ext>
            </a:extLst>
          </p:cNvPr>
          <p:cNvGrpSpPr/>
          <p:nvPr/>
        </p:nvGrpSpPr>
        <p:grpSpPr>
          <a:xfrm>
            <a:off x="1182647" y="2149901"/>
            <a:ext cx="331304" cy="307777"/>
            <a:chOff x="1077138" y="1654178"/>
            <a:chExt cx="331304" cy="307777"/>
          </a:xfrm>
        </p:grpSpPr>
        <p:sp>
          <p:nvSpPr>
            <p:cNvPr id="53" name="Oval 52">
              <a:extLst>
                <a:ext uri="{FF2B5EF4-FFF2-40B4-BE49-F238E27FC236}">
                  <a16:creationId xmlns:a16="http://schemas.microsoft.com/office/drawing/2014/main" xmlns="" id="{C7AC1E62-6177-4D47-80CB-1B42D6B7211F}"/>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xmlns="" id="{D0080038-1B18-754A-A6C8-FF8DDBF0C85C}"/>
                </a:ext>
              </a:extLst>
            </p:cNvPr>
            <p:cNvSpPr txBox="1"/>
            <p:nvPr/>
          </p:nvSpPr>
          <p:spPr>
            <a:xfrm>
              <a:off x="1077138" y="1654178"/>
              <a:ext cx="276038" cy="307777"/>
            </a:xfrm>
            <a:prstGeom prst="rect">
              <a:avLst/>
            </a:prstGeom>
            <a:noFill/>
          </p:spPr>
          <p:txBody>
            <a:bodyPr wrap="none" rtlCol="0">
              <a:spAutoFit/>
            </a:bodyPr>
            <a:lstStyle/>
            <a:p>
              <a:r>
                <a:rPr lang="en-US" sz="1400" dirty="0"/>
                <a:t>5</a:t>
              </a:r>
            </a:p>
          </p:txBody>
        </p:sp>
      </p:grpSp>
      <p:grpSp>
        <p:nvGrpSpPr>
          <p:cNvPr id="55" name="Group 54">
            <a:extLst>
              <a:ext uri="{FF2B5EF4-FFF2-40B4-BE49-F238E27FC236}">
                <a16:creationId xmlns:a16="http://schemas.microsoft.com/office/drawing/2014/main" xmlns="" id="{C904016D-05E8-414D-B644-68EAD0E50748}"/>
              </a:ext>
            </a:extLst>
          </p:cNvPr>
          <p:cNvGrpSpPr/>
          <p:nvPr/>
        </p:nvGrpSpPr>
        <p:grpSpPr>
          <a:xfrm>
            <a:off x="1820715" y="2149901"/>
            <a:ext cx="331304" cy="307777"/>
            <a:chOff x="1661613" y="1645810"/>
            <a:chExt cx="331304" cy="307777"/>
          </a:xfrm>
        </p:grpSpPr>
        <p:sp>
          <p:nvSpPr>
            <p:cNvPr id="56" name="Oval 55">
              <a:extLst>
                <a:ext uri="{FF2B5EF4-FFF2-40B4-BE49-F238E27FC236}">
                  <a16:creationId xmlns:a16="http://schemas.microsoft.com/office/drawing/2014/main" xmlns="" id="{61480793-C3BB-3048-9B5D-B57959E8F467}"/>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24F8DE57-A16A-AA4B-B1A2-425220FCC78E}"/>
                </a:ext>
              </a:extLst>
            </p:cNvPr>
            <p:cNvSpPr txBox="1"/>
            <p:nvPr/>
          </p:nvSpPr>
          <p:spPr>
            <a:xfrm>
              <a:off x="1661613" y="1645810"/>
              <a:ext cx="276038" cy="307777"/>
            </a:xfrm>
            <a:prstGeom prst="rect">
              <a:avLst/>
            </a:prstGeom>
            <a:noFill/>
          </p:spPr>
          <p:txBody>
            <a:bodyPr wrap="none" rtlCol="0">
              <a:spAutoFit/>
            </a:bodyPr>
            <a:lstStyle/>
            <a:p>
              <a:r>
                <a:rPr lang="en-US" sz="1400" dirty="0"/>
                <a:t>6</a:t>
              </a:r>
            </a:p>
          </p:txBody>
        </p:sp>
      </p:grpSp>
      <p:grpSp>
        <p:nvGrpSpPr>
          <p:cNvPr id="58" name="Group 57">
            <a:extLst>
              <a:ext uri="{FF2B5EF4-FFF2-40B4-BE49-F238E27FC236}">
                <a16:creationId xmlns:a16="http://schemas.microsoft.com/office/drawing/2014/main" xmlns="" id="{D6D13DD8-D2A5-0A40-BC17-4F74E194B3D2}"/>
              </a:ext>
            </a:extLst>
          </p:cNvPr>
          <p:cNvGrpSpPr/>
          <p:nvPr/>
        </p:nvGrpSpPr>
        <p:grpSpPr>
          <a:xfrm>
            <a:off x="2458782" y="2149901"/>
            <a:ext cx="331304" cy="307777"/>
            <a:chOff x="2346574" y="1647488"/>
            <a:chExt cx="331304" cy="307777"/>
          </a:xfrm>
        </p:grpSpPr>
        <p:sp>
          <p:nvSpPr>
            <p:cNvPr id="59" name="Oval 58">
              <a:extLst>
                <a:ext uri="{FF2B5EF4-FFF2-40B4-BE49-F238E27FC236}">
                  <a16:creationId xmlns:a16="http://schemas.microsoft.com/office/drawing/2014/main" xmlns="" id="{86ABF395-3819-444E-8E2D-1F2FA1A57863}"/>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2577B469-3B55-5A40-934C-706FDAE51C7E}"/>
                </a:ext>
              </a:extLst>
            </p:cNvPr>
            <p:cNvSpPr txBox="1"/>
            <p:nvPr/>
          </p:nvSpPr>
          <p:spPr>
            <a:xfrm>
              <a:off x="2346574" y="1647488"/>
              <a:ext cx="276038" cy="307777"/>
            </a:xfrm>
            <a:prstGeom prst="rect">
              <a:avLst/>
            </a:prstGeom>
            <a:noFill/>
          </p:spPr>
          <p:txBody>
            <a:bodyPr wrap="none" rtlCol="0">
              <a:spAutoFit/>
            </a:bodyPr>
            <a:lstStyle/>
            <a:p>
              <a:r>
                <a:rPr lang="en-US" sz="1400" dirty="0"/>
                <a:t>7</a:t>
              </a:r>
            </a:p>
          </p:txBody>
        </p:sp>
      </p:grpSp>
      <p:grpSp>
        <p:nvGrpSpPr>
          <p:cNvPr id="61" name="Group 60">
            <a:extLst>
              <a:ext uri="{FF2B5EF4-FFF2-40B4-BE49-F238E27FC236}">
                <a16:creationId xmlns:a16="http://schemas.microsoft.com/office/drawing/2014/main" xmlns="" id="{D62C9FF9-5310-5B41-8E62-651499F7A8E6}"/>
              </a:ext>
            </a:extLst>
          </p:cNvPr>
          <p:cNvGrpSpPr/>
          <p:nvPr/>
        </p:nvGrpSpPr>
        <p:grpSpPr>
          <a:xfrm>
            <a:off x="445774" y="2684136"/>
            <a:ext cx="331304" cy="307777"/>
            <a:chOff x="432371" y="1652501"/>
            <a:chExt cx="331304" cy="307777"/>
          </a:xfrm>
        </p:grpSpPr>
        <p:sp>
          <p:nvSpPr>
            <p:cNvPr id="62" name="Oval 61">
              <a:extLst>
                <a:ext uri="{FF2B5EF4-FFF2-40B4-BE49-F238E27FC236}">
                  <a16:creationId xmlns:a16="http://schemas.microsoft.com/office/drawing/2014/main" xmlns="" id="{94C14D7D-667E-FB4A-A714-661B6CFE82B8}"/>
                </a:ext>
              </a:extLst>
            </p:cNvPr>
            <p:cNvSpPr/>
            <p:nvPr/>
          </p:nvSpPr>
          <p:spPr>
            <a:xfrm>
              <a:off x="653143" y="1848897"/>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xmlns="" id="{0CD9D3AE-12C1-EE45-AF31-F95FA845A583}"/>
                </a:ext>
              </a:extLst>
            </p:cNvPr>
            <p:cNvSpPr txBox="1"/>
            <p:nvPr/>
          </p:nvSpPr>
          <p:spPr>
            <a:xfrm>
              <a:off x="432371" y="1652501"/>
              <a:ext cx="276038" cy="307777"/>
            </a:xfrm>
            <a:prstGeom prst="rect">
              <a:avLst/>
            </a:prstGeom>
            <a:noFill/>
          </p:spPr>
          <p:txBody>
            <a:bodyPr wrap="none" rtlCol="0">
              <a:spAutoFit/>
            </a:bodyPr>
            <a:lstStyle/>
            <a:p>
              <a:r>
                <a:rPr lang="en-US" sz="1400" dirty="0"/>
                <a:t>8</a:t>
              </a:r>
            </a:p>
          </p:txBody>
        </p:sp>
      </p:grpSp>
      <p:grpSp>
        <p:nvGrpSpPr>
          <p:cNvPr id="64" name="Group 63">
            <a:extLst>
              <a:ext uri="{FF2B5EF4-FFF2-40B4-BE49-F238E27FC236}">
                <a16:creationId xmlns:a16="http://schemas.microsoft.com/office/drawing/2014/main" xmlns="" id="{3FD723D0-CF80-784A-9665-D0C57EF2D85B}"/>
              </a:ext>
            </a:extLst>
          </p:cNvPr>
          <p:cNvGrpSpPr/>
          <p:nvPr/>
        </p:nvGrpSpPr>
        <p:grpSpPr>
          <a:xfrm>
            <a:off x="1083842" y="2684136"/>
            <a:ext cx="331304" cy="307777"/>
            <a:chOff x="1077138" y="1654178"/>
            <a:chExt cx="331304" cy="307777"/>
          </a:xfrm>
        </p:grpSpPr>
        <p:sp>
          <p:nvSpPr>
            <p:cNvPr id="65" name="Oval 64">
              <a:extLst>
                <a:ext uri="{FF2B5EF4-FFF2-40B4-BE49-F238E27FC236}">
                  <a16:creationId xmlns:a16="http://schemas.microsoft.com/office/drawing/2014/main" xmlns="" id="{1A2AA38F-C083-A945-BF10-2D9C22B2CAD4}"/>
                </a:ext>
              </a:extLst>
            </p:cNvPr>
            <p:cNvSpPr/>
            <p:nvPr/>
          </p:nvSpPr>
          <p:spPr>
            <a:xfrm>
              <a:off x="1297910" y="185057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xmlns="" id="{25287EB9-2FC5-AA40-8E6D-0609471D2B94}"/>
                </a:ext>
              </a:extLst>
            </p:cNvPr>
            <p:cNvSpPr txBox="1"/>
            <p:nvPr/>
          </p:nvSpPr>
          <p:spPr>
            <a:xfrm>
              <a:off x="1077138" y="1654178"/>
              <a:ext cx="276038" cy="307777"/>
            </a:xfrm>
            <a:prstGeom prst="rect">
              <a:avLst/>
            </a:prstGeom>
            <a:noFill/>
          </p:spPr>
          <p:txBody>
            <a:bodyPr wrap="none" rtlCol="0">
              <a:spAutoFit/>
            </a:bodyPr>
            <a:lstStyle/>
            <a:p>
              <a:r>
                <a:rPr lang="en-US" sz="1400" dirty="0"/>
                <a:t>9</a:t>
              </a:r>
            </a:p>
          </p:txBody>
        </p:sp>
      </p:grpSp>
      <p:grpSp>
        <p:nvGrpSpPr>
          <p:cNvPr id="67" name="Group 66">
            <a:extLst>
              <a:ext uri="{FF2B5EF4-FFF2-40B4-BE49-F238E27FC236}">
                <a16:creationId xmlns:a16="http://schemas.microsoft.com/office/drawing/2014/main" xmlns="" id="{39A2A0FD-4176-3A45-B5B1-85C1DDD74E21}"/>
              </a:ext>
            </a:extLst>
          </p:cNvPr>
          <p:cNvGrpSpPr/>
          <p:nvPr/>
        </p:nvGrpSpPr>
        <p:grpSpPr>
          <a:xfrm>
            <a:off x="1721910" y="2684136"/>
            <a:ext cx="367408" cy="307777"/>
            <a:chOff x="1661613" y="1645810"/>
            <a:chExt cx="367408" cy="307777"/>
          </a:xfrm>
        </p:grpSpPr>
        <p:sp>
          <p:nvSpPr>
            <p:cNvPr id="68" name="Oval 67">
              <a:extLst>
                <a:ext uri="{FF2B5EF4-FFF2-40B4-BE49-F238E27FC236}">
                  <a16:creationId xmlns:a16="http://schemas.microsoft.com/office/drawing/2014/main" xmlns="" id="{AA190588-CD16-2F47-88AA-0B636C07DDD3}"/>
                </a:ext>
              </a:extLst>
            </p:cNvPr>
            <p:cNvSpPr/>
            <p:nvPr/>
          </p:nvSpPr>
          <p:spPr>
            <a:xfrm>
              <a:off x="1882385" y="1842206"/>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xmlns="" id="{DA6ADBED-80E8-E745-A0D6-45C29CC0246F}"/>
                </a:ext>
              </a:extLst>
            </p:cNvPr>
            <p:cNvSpPr txBox="1"/>
            <p:nvPr/>
          </p:nvSpPr>
          <p:spPr>
            <a:xfrm>
              <a:off x="1661613" y="1645810"/>
              <a:ext cx="367408" cy="307777"/>
            </a:xfrm>
            <a:prstGeom prst="rect">
              <a:avLst/>
            </a:prstGeom>
            <a:noFill/>
          </p:spPr>
          <p:txBody>
            <a:bodyPr wrap="none" rtlCol="0">
              <a:spAutoFit/>
            </a:bodyPr>
            <a:lstStyle/>
            <a:p>
              <a:r>
                <a:rPr lang="en-US" sz="1400" dirty="0"/>
                <a:t>10</a:t>
              </a:r>
            </a:p>
          </p:txBody>
        </p:sp>
      </p:grpSp>
      <p:grpSp>
        <p:nvGrpSpPr>
          <p:cNvPr id="70" name="Group 69">
            <a:extLst>
              <a:ext uri="{FF2B5EF4-FFF2-40B4-BE49-F238E27FC236}">
                <a16:creationId xmlns:a16="http://schemas.microsoft.com/office/drawing/2014/main" xmlns="" id="{AE3BAFB3-7555-9B4E-AB00-FB70285E57B6}"/>
              </a:ext>
            </a:extLst>
          </p:cNvPr>
          <p:cNvGrpSpPr/>
          <p:nvPr/>
        </p:nvGrpSpPr>
        <p:grpSpPr>
          <a:xfrm>
            <a:off x="2359977" y="2684136"/>
            <a:ext cx="367408" cy="307777"/>
            <a:chOff x="2346574" y="1647488"/>
            <a:chExt cx="367408" cy="307777"/>
          </a:xfrm>
        </p:grpSpPr>
        <p:sp>
          <p:nvSpPr>
            <p:cNvPr id="71" name="Oval 70">
              <a:extLst>
                <a:ext uri="{FF2B5EF4-FFF2-40B4-BE49-F238E27FC236}">
                  <a16:creationId xmlns:a16="http://schemas.microsoft.com/office/drawing/2014/main" xmlns="" id="{22AD6771-29FF-3147-81D6-4B8C0BE0FFD3}"/>
                </a:ext>
              </a:extLst>
            </p:cNvPr>
            <p:cNvSpPr/>
            <p:nvPr/>
          </p:nvSpPr>
          <p:spPr>
            <a:xfrm>
              <a:off x="2567346" y="1843884"/>
              <a:ext cx="110532" cy="10329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55599914-2E58-4643-97F6-D59650E7051F}"/>
                </a:ext>
              </a:extLst>
            </p:cNvPr>
            <p:cNvSpPr txBox="1"/>
            <p:nvPr/>
          </p:nvSpPr>
          <p:spPr>
            <a:xfrm>
              <a:off x="2346574" y="1647488"/>
              <a:ext cx="367408" cy="307777"/>
            </a:xfrm>
            <a:prstGeom prst="rect">
              <a:avLst/>
            </a:prstGeom>
            <a:noFill/>
          </p:spPr>
          <p:txBody>
            <a:bodyPr wrap="none" rtlCol="0">
              <a:spAutoFit/>
            </a:bodyPr>
            <a:lstStyle/>
            <a:p>
              <a:r>
                <a:rPr lang="en-US" sz="1400" dirty="0"/>
                <a:t>11</a:t>
              </a:r>
            </a:p>
          </p:txBody>
        </p:sp>
      </p:grpSp>
      <p:cxnSp>
        <p:nvCxnSpPr>
          <p:cNvPr id="86" name="Straight Connector 85">
            <a:extLst>
              <a:ext uri="{FF2B5EF4-FFF2-40B4-BE49-F238E27FC236}">
                <a16:creationId xmlns:a16="http://schemas.microsoft.com/office/drawing/2014/main" xmlns="" id="{EDA02082-D974-8A41-AD60-B57C89622D01}"/>
              </a:ext>
            </a:extLst>
          </p:cNvPr>
          <p:cNvCxnSpPr>
            <a:cxnSpLocks/>
          </p:cNvCxnSpPr>
          <p:nvPr/>
        </p:nvCxnSpPr>
        <p:spPr>
          <a:xfrm>
            <a:off x="1401743" y="2943561"/>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868DF42C-ED41-5744-B055-BC89A48270A9}"/>
              </a:ext>
            </a:extLst>
          </p:cNvPr>
          <p:cNvCxnSpPr>
            <a:cxnSpLocks/>
          </p:cNvCxnSpPr>
          <p:nvPr/>
        </p:nvCxnSpPr>
        <p:spPr>
          <a:xfrm>
            <a:off x="737440" y="1970568"/>
            <a:ext cx="612392" cy="907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3537EB20-1C11-FB47-B21A-ABD409A5D8A9}"/>
              </a:ext>
            </a:extLst>
          </p:cNvPr>
          <p:cNvCxnSpPr>
            <a:cxnSpLocks/>
            <a:stCxn id="37" idx="4"/>
          </p:cNvCxnSpPr>
          <p:nvPr/>
        </p:nvCxnSpPr>
        <p:spPr>
          <a:xfrm>
            <a:off x="708409" y="1945503"/>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E7709C6A-5CBD-0C4B-9B58-E11F2BDAC104}"/>
              </a:ext>
            </a:extLst>
          </p:cNvPr>
          <p:cNvCxnSpPr>
            <a:cxnSpLocks/>
          </p:cNvCxnSpPr>
          <p:nvPr/>
        </p:nvCxnSpPr>
        <p:spPr>
          <a:xfrm>
            <a:off x="1353176" y="1937132"/>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EFD773B5-91AC-2142-8212-DE5C597C0FF7}"/>
              </a:ext>
            </a:extLst>
          </p:cNvPr>
          <p:cNvCxnSpPr>
            <a:cxnSpLocks/>
          </p:cNvCxnSpPr>
          <p:nvPr/>
        </p:nvCxnSpPr>
        <p:spPr>
          <a:xfrm flipH="1">
            <a:off x="756982" y="1922004"/>
            <a:ext cx="585034" cy="1000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AB648B17-913B-0943-A07F-DD61ABD99CB8}"/>
              </a:ext>
            </a:extLst>
          </p:cNvPr>
          <p:cNvCxnSpPr>
            <a:cxnSpLocks/>
          </p:cNvCxnSpPr>
          <p:nvPr/>
        </p:nvCxnSpPr>
        <p:spPr>
          <a:xfrm>
            <a:off x="1393282" y="1919016"/>
            <a:ext cx="693594" cy="503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1015760A-B9DE-DC41-979F-B8D795C787D3}"/>
              </a:ext>
            </a:extLst>
          </p:cNvPr>
          <p:cNvCxnSpPr>
            <a:cxnSpLocks/>
          </p:cNvCxnSpPr>
          <p:nvPr/>
        </p:nvCxnSpPr>
        <p:spPr>
          <a:xfrm flipH="1">
            <a:off x="1381653" y="1933732"/>
            <a:ext cx="585034" cy="1000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A016A27E-207A-E54E-8966-2F4AD0345C3F}"/>
              </a:ext>
            </a:extLst>
          </p:cNvPr>
          <p:cNvCxnSpPr>
            <a:cxnSpLocks/>
            <a:endCxn id="56" idx="7"/>
          </p:cNvCxnSpPr>
          <p:nvPr/>
        </p:nvCxnSpPr>
        <p:spPr>
          <a:xfrm flipH="1">
            <a:off x="2135832" y="1908973"/>
            <a:ext cx="473944" cy="45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7879886-93DF-9C42-8B46-2A9423C671D7}"/>
              </a:ext>
            </a:extLst>
          </p:cNvPr>
          <p:cNvCxnSpPr>
            <a:cxnSpLocks/>
          </p:cNvCxnSpPr>
          <p:nvPr/>
        </p:nvCxnSpPr>
        <p:spPr>
          <a:xfrm>
            <a:off x="2630985" y="1938812"/>
            <a:ext cx="81505" cy="427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6117CFD8-9A3B-354E-8752-E9488AD4FE27}"/>
              </a:ext>
            </a:extLst>
          </p:cNvPr>
          <p:cNvCxnSpPr>
            <a:cxnSpLocks/>
            <a:endCxn id="62" idx="6"/>
          </p:cNvCxnSpPr>
          <p:nvPr/>
        </p:nvCxnSpPr>
        <p:spPr>
          <a:xfrm flipH="1">
            <a:off x="777078" y="2412797"/>
            <a:ext cx="670150" cy="519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5C78B5EC-BD79-D24B-AEC6-822B7EAA64E3}"/>
              </a:ext>
            </a:extLst>
          </p:cNvPr>
          <p:cNvCxnSpPr>
            <a:cxnSpLocks/>
          </p:cNvCxnSpPr>
          <p:nvPr/>
        </p:nvCxnSpPr>
        <p:spPr>
          <a:xfrm>
            <a:off x="721812" y="1893854"/>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E61979E5-08F9-3F4A-AB17-BB2B961474A4}"/>
              </a:ext>
            </a:extLst>
          </p:cNvPr>
          <p:cNvCxnSpPr>
            <a:cxnSpLocks/>
          </p:cNvCxnSpPr>
          <p:nvPr/>
        </p:nvCxnSpPr>
        <p:spPr>
          <a:xfrm>
            <a:off x="1523184" y="2413088"/>
            <a:ext cx="563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668D8125-F439-6F4B-99E8-EA7BA36AF34F}"/>
              </a:ext>
            </a:extLst>
          </p:cNvPr>
          <p:cNvCxnSpPr>
            <a:cxnSpLocks/>
          </p:cNvCxnSpPr>
          <p:nvPr/>
        </p:nvCxnSpPr>
        <p:spPr>
          <a:xfrm>
            <a:off x="2118585" y="2422068"/>
            <a:ext cx="474739" cy="46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0708400C-B2C5-7948-88DE-0A4E49139D60}"/>
              </a:ext>
            </a:extLst>
          </p:cNvPr>
          <p:cNvCxnSpPr>
            <a:cxnSpLocks/>
          </p:cNvCxnSpPr>
          <p:nvPr/>
        </p:nvCxnSpPr>
        <p:spPr>
          <a:xfrm flipH="1">
            <a:off x="2015256" y="2441221"/>
            <a:ext cx="83171" cy="502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240CA4CE-BBCB-4D46-BF0F-5298999ED5C0}"/>
              </a:ext>
            </a:extLst>
          </p:cNvPr>
          <p:cNvCxnSpPr>
            <a:cxnSpLocks/>
          </p:cNvCxnSpPr>
          <p:nvPr/>
        </p:nvCxnSpPr>
        <p:spPr>
          <a:xfrm>
            <a:off x="1995041" y="1933732"/>
            <a:ext cx="648397" cy="99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3A42D7E1-8DD4-1646-98F3-D329295AAF18}"/>
              </a:ext>
            </a:extLst>
          </p:cNvPr>
          <p:cNvCxnSpPr>
            <a:cxnSpLocks/>
            <a:endCxn id="65" idx="6"/>
          </p:cNvCxnSpPr>
          <p:nvPr/>
        </p:nvCxnSpPr>
        <p:spPr>
          <a:xfrm flipH="1">
            <a:off x="1415146" y="2443305"/>
            <a:ext cx="1276634" cy="488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FDA9CDB3-9525-644F-AA95-4DCA9F15B5EB}"/>
              </a:ext>
            </a:extLst>
          </p:cNvPr>
          <p:cNvCxnSpPr>
            <a:cxnSpLocks/>
            <a:stCxn id="43" idx="4"/>
          </p:cNvCxnSpPr>
          <p:nvPr/>
        </p:nvCxnSpPr>
        <p:spPr>
          <a:xfrm flipH="1">
            <a:off x="843014" y="1945503"/>
            <a:ext cx="1779598" cy="42538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xmlns="" id="{C5BC95BE-CAA5-EB4C-BD66-5D51A1562F46}"/>
              </a:ext>
            </a:extLst>
          </p:cNvPr>
          <p:cNvSpPr txBox="1">
            <a:spLocks/>
          </p:cNvSpPr>
          <p:nvPr/>
        </p:nvSpPr>
        <p:spPr>
          <a:xfrm>
            <a:off x="3720456" y="1508166"/>
            <a:ext cx="5174161" cy="2523090"/>
          </a:xfrm>
          <a:prstGeom prst="rect">
            <a:avLst/>
          </a:prstGeom>
        </p:spPr>
        <p:txBody>
          <a:bodyPr/>
          <a:lstStyle>
            <a:lvl1pPr marL="273050" indent="-273050" algn="l" defTabSz="914400" rtl="0" eaLnBrk="1" latinLnBrk="0" hangingPunct="1">
              <a:lnSpc>
                <a:spcPct val="90000"/>
              </a:lnSpc>
              <a:spcBef>
                <a:spcPts val="1000"/>
              </a:spcBef>
              <a:buClr>
                <a:srgbClr val="123C91"/>
              </a:buClr>
              <a:buFont typeface="Arial" pitchFamily="34" charset="0"/>
              <a:buChar char="•"/>
              <a:defRPr lang="en-US" sz="2400" b="0" kern="1200" noProof="0">
                <a:solidFill>
                  <a:schemeClr val="tx1"/>
                </a:solidFill>
                <a:latin typeface="+mj-lt"/>
                <a:ea typeface="+mn-ea"/>
                <a:cs typeface="Arial" pitchFamily="34" charset="0"/>
              </a:defRPr>
            </a:lvl1pPr>
            <a:lvl2pPr marL="538163" indent="-296863" algn="l" defTabSz="914400" rtl="0" eaLnBrk="1" latinLnBrk="0" hangingPunct="1">
              <a:lnSpc>
                <a:spcPct val="90000"/>
              </a:lnSpc>
              <a:spcBef>
                <a:spcPts val="400"/>
              </a:spcBef>
              <a:spcAft>
                <a:spcPts val="800"/>
              </a:spcAft>
              <a:buClr>
                <a:srgbClr val="123C91"/>
              </a:buClr>
              <a:buFont typeface="Arial" pitchFamily="34" charset="0"/>
              <a:buChar char="–"/>
              <a:defRPr lang="en-US" sz="2000" b="0" kern="1200" noProof="0">
                <a:solidFill>
                  <a:schemeClr val="tx1"/>
                </a:solidFill>
                <a:latin typeface="+mj-lt"/>
                <a:ea typeface="+mn-ea"/>
                <a:cs typeface="Arial" pitchFamily="34" charset="0"/>
              </a:defRPr>
            </a:lvl2pPr>
            <a:lvl3pPr marL="747713" indent="-209550" algn="l" defTabSz="914400" rtl="0" eaLnBrk="1" latinLnBrk="0" hangingPunct="1">
              <a:lnSpc>
                <a:spcPct val="90000"/>
              </a:lnSpc>
              <a:spcBef>
                <a:spcPts val="400"/>
              </a:spcBef>
              <a:spcAft>
                <a:spcPts val="800"/>
              </a:spcAft>
              <a:buClr>
                <a:srgbClr val="123C91"/>
              </a:buClr>
              <a:buFont typeface="Arial" pitchFamily="34" charset="0"/>
              <a:buChar char="•"/>
              <a:defRPr lang="en-US" sz="1800" b="0" kern="1200" noProof="0">
                <a:solidFill>
                  <a:schemeClr val="tx1"/>
                </a:solidFill>
                <a:latin typeface="+mj-lt"/>
                <a:ea typeface="+mn-ea"/>
                <a:cs typeface="Arial" pitchFamily="34" charset="0"/>
              </a:defRPr>
            </a:lvl3pPr>
            <a:lvl4pPr marL="1169988" indent="-36353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Many formulations use “for vertex </a:t>
            </a:r>
            <a:r>
              <a:rPr lang="en-US" dirty="0" err="1"/>
              <a:t>i</a:t>
            </a:r>
            <a:r>
              <a:rPr lang="en-US" dirty="0"/>
              <a:t> at step k” approach, which creates a QUBO with O(N</a:t>
            </a:r>
            <a:r>
              <a:rPr lang="en-US" baseline="30000" dirty="0"/>
              <a:t>2</a:t>
            </a:r>
            <a:r>
              <a:rPr lang="en-US" dirty="0"/>
              <a:t>) variables, which, for real-world problems, will be too big to get benefit from a QC</a:t>
            </a:r>
          </a:p>
        </p:txBody>
      </p:sp>
    </p:spTree>
    <p:extLst>
      <p:ext uri="{BB962C8B-B14F-4D97-AF65-F5344CB8AC3E}">
        <p14:creationId xmlns:p14="http://schemas.microsoft.com/office/powerpoint/2010/main" val="29200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86583E-538F-5E48-8EA6-77B0D2B24F8E}"/>
              </a:ext>
            </a:extLst>
          </p:cNvPr>
          <p:cNvSpPr>
            <a:spLocks noGrp="1"/>
          </p:cNvSpPr>
          <p:nvPr>
            <p:ph type="title"/>
          </p:nvPr>
        </p:nvSpPr>
        <p:spPr/>
        <p:txBody>
          <a:bodyPr/>
          <a:lstStyle/>
          <a:p>
            <a:r>
              <a:rPr lang="en-US" dirty="0"/>
              <a:t>Explicitly Hybrid Quantum/Classical MIS Kernel</a:t>
            </a:r>
          </a:p>
        </p:txBody>
      </p:sp>
      <p:sp>
        <p:nvSpPr>
          <p:cNvPr id="3" name="Content Placeholder 2">
            <a:extLst>
              <a:ext uri="{FF2B5EF4-FFF2-40B4-BE49-F238E27FC236}">
                <a16:creationId xmlns:a16="http://schemas.microsoft.com/office/drawing/2014/main" xmlns="" id="{97E6C18F-04EF-0F42-BC21-4EE8046B1149}"/>
              </a:ext>
            </a:extLst>
          </p:cNvPr>
          <p:cNvSpPr>
            <a:spLocks noGrp="1"/>
          </p:cNvSpPr>
          <p:nvPr>
            <p:ph idx="1"/>
          </p:nvPr>
        </p:nvSpPr>
        <p:spPr/>
        <p:txBody>
          <a:bodyPr/>
          <a:lstStyle/>
          <a:p>
            <a:r>
              <a:rPr lang="en-US" dirty="0"/>
              <a:t>A la </a:t>
            </a:r>
            <a:r>
              <a:rPr lang="en-US" dirty="0" err="1"/>
              <a:t>Chapuis</a:t>
            </a:r>
            <a:r>
              <a:rPr lang="en-US" dirty="0"/>
              <a:t> et al., CPU/GPUs and QPUs have drastically different natures; use each for its strengths</a:t>
            </a:r>
            <a:br>
              <a:rPr lang="en-US" dirty="0"/>
            </a:br>
            <a:endParaRPr lang="en-US" dirty="0"/>
          </a:p>
          <a:p>
            <a:r>
              <a:rPr lang="en-US" dirty="0"/>
              <a:t>Unconnected vertices are placed in </a:t>
            </a:r>
            <a:r>
              <a:rPr lang="en-US" dirty="0" err="1"/>
              <a:t>wholeMIS</a:t>
            </a:r>
            <a:endParaRPr lang="en-US" dirty="0"/>
          </a:p>
          <a:p>
            <a:r>
              <a:rPr lang="en-US" dirty="0"/>
              <a:t>For each connected component no bigger than N vertices, calculate MIS classically and add to </a:t>
            </a:r>
            <a:r>
              <a:rPr lang="en-US" dirty="0" err="1"/>
              <a:t>wholeMIS</a:t>
            </a:r>
            <a:r>
              <a:rPr lang="en-US" dirty="0"/>
              <a:t>; start with N=2</a:t>
            </a:r>
          </a:p>
          <a:p>
            <a:r>
              <a:rPr lang="en-US" dirty="0"/>
              <a:t>For each remaining connected component, calculate MIS and add to </a:t>
            </a:r>
            <a:r>
              <a:rPr lang="en-US" dirty="0" err="1"/>
              <a:t>wholeMIS</a:t>
            </a:r>
            <a:endParaRPr lang="en-US" dirty="0"/>
          </a:p>
        </p:txBody>
      </p:sp>
      <p:sp>
        <p:nvSpPr>
          <p:cNvPr id="5" name="TextBox 4">
            <a:extLst>
              <a:ext uri="{FF2B5EF4-FFF2-40B4-BE49-F238E27FC236}">
                <a16:creationId xmlns:a16="http://schemas.microsoft.com/office/drawing/2014/main" xmlns="" id="{963DEE9E-0FB0-0342-B844-FB30514559A5}"/>
              </a:ext>
            </a:extLst>
          </p:cNvPr>
          <p:cNvSpPr txBox="1"/>
          <p:nvPr/>
        </p:nvSpPr>
        <p:spPr>
          <a:xfrm>
            <a:off x="167268" y="6244684"/>
            <a:ext cx="7192738" cy="307777"/>
          </a:xfrm>
          <a:prstGeom prst="rect">
            <a:avLst/>
          </a:prstGeom>
          <a:noFill/>
        </p:spPr>
        <p:txBody>
          <a:bodyPr wrap="none" rtlCol="0">
            <a:spAutoFit/>
          </a:bodyPr>
          <a:lstStyle/>
          <a:p>
            <a:r>
              <a:rPr lang="en-US" sz="1400" dirty="0" err="1"/>
              <a:t>Chapuis</a:t>
            </a:r>
            <a:r>
              <a:rPr lang="en-US" sz="1400" dirty="0"/>
              <a:t>, </a:t>
            </a:r>
            <a:r>
              <a:rPr lang="en-US" sz="1400" dirty="0" err="1"/>
              <a:t>Djidjev</a:t>
            </a:r>
            <a:r>
              <a:rPr lang="en-US" sz="1400" dirty="0"/>
              <a:t>, Hahn, and </a:t>
            </a:r>
            <a:r>
              <a:rPr lang="en-US" sz="1400" dirty="0" err="1"/>
              <a:t>Rizk</a:t>
            </a:r>
            <a:r>
              <a:rPr lang="en-US" sz="1400" dirty="0"/>
              <a:t>, “Finding Maximum Cliques on the D-Wave Quantum </a:t>
            </a:r>
            <a:r>
              <a:rPr lang="en-US" sz="1400" dirty="0" err="1"/>
              <a:t>Annealer</a:t>
            </a:r>
            <a:r>
              <a:rPr lang="en-US" sz="1400" dirty="0"/>
              <a:t>”</a:t>
            </a:r>
          </a:p>
        </p:txBody>
      </p:sp>
    </p:spTree>
    <p:extLst>
      <p:ext uri="{BB962C8B-B14F-4D97-AF65-F5344CB8AC3E}">
        <p14:creationId xmlns:p14="http://schemas.microsoft.com/office/powerpoint/2010/main" val="134334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B46F1F6-5BF8-3949-9C04-1442E5EFD946}"/>
              </a:ext>
            </a:extLst>
          </p:cNvPr>
          <p:cNvSpPr txBox="1"/>
          <p:nvPr/>
        </p:nvSpPr>
        <p:spPr>
          <a:xfrm>
            <a:off x="522514" y="1290190"/>
            <a:ext cx="8098971" cy="3539430"/>
          </a:xfrm>
          <a:prstGeom prst="rect">
            <a:avLst/>
          </a:prstGeom>
          <a:noFill/>
        </p:spPr>
        <p:txBody>
          <a:bodyPr wrap="square" rtlCol="0">
            <a:spAutoFit/>
          </a:bodyPr>
          <a:lstStyle/>
          <a:p>
            <a:pPr algn="ctr"/>
            <a:r>
              <a:rPr lang="en-US" sz="3200" dirty="0"/>
              <a:t>We used a quantum-capable compute-intense graph kernel to find lateral-movement-like behavior in </a:t>
            </a:r>
            <a:r>
              <a:rPr lang="en-US" sz="3200" dirty="0" err="1"/>
              <a:t>netflow</a:t>
            </a:r>
            <a:r>
              <a:rPr lang="en-US" sz="3200" dirty="0"/>
              <a:t> data.  We expect near-term quantum acceleration for such graph kernels.  </a:t>
            </a:r>
            <a:r>
              <a:rPr lang="en-US" sz="3200" b="1" dirty="0"/>
              <a:t>We seek cyber-expert guidance for developing a new class of cyber tools exploiting these capabilities.</a:t>
            </a:r>
          </a:p>
        </p:txBody>
      </p:sp>
    </p:spTree>
    <p:extLst>
      <p:ext uri="{BB962C8B-B14F-4D97-AF65-F5344CB8AC3E}">
        <p14:creationId xmlns:p14="http://schemas.microsoft.com/office/powerpoint/2010/main" val="3245773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9A51A-D617-8A41-A0BB-36ADBC01E984}"/>
              </a:ext>
            </a:extLst>
          </p:cNvPr>
          <p:cNvSpPr>
            <a:spLocks noGrp="1"/>
          </p:cNvSpPr>
          <p:nvPr>
            <p:ph type="title"/>
          </p:nvPr>
        </p:nvSpPr>
        <p:spPr/>
        <p:txBody>
          <a:bodyPr/>
          <a:lstStyle/>
          <a:p>
            <a:r>
              <a:rPr lang="en-US" dirty="0"/>
              <a:t>Delivering Differentiated Performance</a:t>
            </a:r>
          </a:p>
        </p:txBody>
      </p:sp>
      <p:sp>
        <p:nvSpPr>
          <p:cNvPr id="3" name="Content Placeholder 2">
            <a:extLst>
              <a:ext uri="{FF2B5EF4-FFF2-40B4-BE49-F238E27FC236}">
                <a16:creationId xmlns:a16="http://schemas.microsoft.com/office/drawing/2014/main" xmlns="" id="{D161712E-4E30-9A4B-BD57-9B297CAF2116}"/>
              </a:ext>
            </a:extLst>
          </p:cNvPr>
          <p:cNvSpPr>
            <a:spLocks noGrp="1"/>
          </p:cNvSpPr>
          <p:nvPr>
            <p:ph idx="1"/>
          </p:nvPr>
        </p:nvSpPr>
        <p:spPr>
          <a:xfrm>
            <a:off x="200026" y="1508166"/>
            <a:ext cx="8730312" cy="4892632"/>
          </a:xfrm>
        </p:spPr>
        <p:txBody>
          <a:bodyPr/>
          <a:lstStyle/>
          <a:p>
            <a:r>
              <a:rPr lang="en-US" sz="2000" dirty="0"/>
              <a:t>Today (D-Wave 2000Q™):  In practice, problems of </a:t>
            </a:r>
            <a:r>
              <a:rPr lang="en-US" sz="2000" b="1" dirty="0"/>
              <a:t>~64 variables </a:t>
            </a:r>
            <a:r>
              <a:rPr lang="en-US" sz="2000" dirty="0"/>
              <a:t>fit on the QPU</a:t>
            </a:r>
          </a:p>
          <a:p>
            <a:r>
              <a:rPr lang="en-US" sz="2000" dirty="0"/>
              <a:t>Next-gen D-Wave system targeted at 4-5K qubits with denser topology</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a:p>
            <a:r>
              <a:rPr lang="en-US" sz="2000" dirty="0"/>
              <a:t>Some problems shift from classically tractable to intractable between 64 and 326 variables:  e.g., Markov networks  (~50 today; 100s intractable)</a:t>
            </a:r>
            <a:endParaRPr lang="en-US" b="1" dirty="0">
              <a:solidFill>
                <a:srgbClr val="FF0000"/>
              </a:solidFill>
            </a:endParaRPr>
          </a:p>
        </p:txBody>
      </p:sp>
      <p:graphicFrame>
        <p:nvGraphicFramePr>
          <p:cNvPr id="4" name="Table 3">
            <a:extLst>
              <a:ext uri="{FF2B5EF4-FFF2-40B4-BE49-F238E27FC236}">
                <a16:creationId xmlns:a16="http://schemas.microsoft.com/office/drawing/2014/main" xmlns="" id="{641D3BC7-5ED2-CA42-8211-4DD3983E64C8}"/>
              </a:ext>
            </a:extLst>
          </p:cNvPr>
          <p:cNvGraphicFramePr>
            <a:graphicFrameLocks noGrp="1"/>
          </p:cNvGraphicFramePr>
          <p:nvPr>
            <p:extLst>
              <p:ext uri="{D42A27DB-BD31-4B8C-83A1-F6EECF244321}">
                <p14:modId xmlns:p14="http://schemas.microsoft.com/office/powerpoint/2010/main" val="2635835312"/>
              </p:ext>
            </p:extLst>
          </p:nvPr>
        </p:nvGraphicFramePr>
        <p:xfrm>
          <a:off x="382218" y="2340784"/>
          <a:ext cx="8429625" cy="2494280"/>
        </p:xfrm>
        <a:graphic>
          <a:graphicData uri="http://schemas.openxmlformats.org/drawingml/2006/table">
            <a:tbl>
              <a:tblPr firstRow="1" bandRow="1">
                <a:tableStyleId>{5C22544A-7EE6-4342-B048-85BDC9FD1C3A}</a:tableStyleId>
              </a:tblPr>
              <a:tblGrid>
                <a:gridCol w="1939498">
                  <a:extLst>
                    <a:ext uri="{9D8B030D-6E8A-4147-A177-3AD203B41FA5}">
                      <a16:colId xmlns:a16="http://schemas.microsoft.com/office/drawing/2014/main" xmlns="" val="1591479457"/>
                    </a:ext>
                  </a:extLst>
                </a:gridCol>
                <a:gridCol w="1350169">
                  <a:extLst>
                    <a:ext uri="{9D8B030D-6E8A-4147-A177-3AD203B41FA5}">
                      <a16:colId xmlns:a16="http://schemas.microsoft.com/office/drawing/2014/main" xmlns="" val="3375342414"/>
                    </a:ext>
                  </a:extLst>
                </a:gridCol>
                <a:gridCol w="2090962">
                  <a:extLst>
                    <a:ext uri="{9D8B030D-6E8A-4147-A177-3AD203B41FA5}">
                      <a16:colId xmlns:a16="http://schemas.microsoft.com/office/drawing/2014/main" xmlns="" val="612217886"/>
                    </a:ext>
                  </a:extLst>
                </a:gridCol>
                <a:gridCol w="3048996">
                  <a:extLst>
                    <a:ext uri="{9D8B030D-6E8A-4147-A177-3AD203B41FA5}">
                      <a16:colId xmlns:a16="http://schemas.microsoft.com/office/drawing/2014/main" xmlns="" val="3692434861"/>
                    </a:ext>
                  </a:extLst>
                </a:gridCol>
              </a:tblGrid>
              <a:tr h="370840">
                <a:tc>
                  <a:txBody>
                    <a:bodyPr/>
                    <a:lstStyle/>
                    <a:p>
                      <a:r>
                        <a:rPr lang="en-US" dirty="0"/>
                        <a:t>Aspect</a:t>
                      </a:r>
                    </a:p>
                  </a:txBody>
                  <a:tcPr/>
                </a:tc>
                <a:tc>
                  <a:txBody>
                    <a:bodyPr/>
                    <a:lstStyle/>
                    <a:p>
                      <a:r>
                        <a:rPr lang="en-US" dirty="0"/>
                        <a:t>Change</a:t>
                      </a:r>
                    </a:p>
                  </a:txBody>
                  <a:tcPr/>
                </a:tc>
                <a:tc>
                  <a:txBody>
                    <a:bodyPr/>
                    <a:lstStyle/>
                    <a:p>
                      <a:r>
                        <a:rPr lang="en-US" dirty="0"/>
                        <a:t>Effect on #variables </a:t>
                      </a:r>
                      <a:br>
                        <a:rPr lang="en-US" dirty="0"/>
                      </a:br>
                      <a:r>
                        <a:rPr lang="en-US" dirty="0"/>
                        <a:t>in QMI</a:t>
                      </a:r>
                    </a:p>
                  </a:txBody>
                  <a:tcPr/>
                </a:tc>
                <a:tc>
                  <a:txBody>
                    <a:bodyPr/>
                    <a:lstStyle/>
                    <a:p>
                      <a:r>
                        <a:rPr lang="en-US" dirty="0"/>
                        <a:t>Notes</a:t>
                      </a:r>
                    </a:p>
                  </a:txBody>
                  <a:tcPr/>
                </a:tc>
                <a:extLst>
                  <a:ext uri="{0D108BD9-81ED-4DB2-BD59-A6C34878D82A}">
                    <a16:rowId xmlns:a16="http://schemas.microsoft.com/office/drawing/2014/main" xmlns="" val="702412137"/>
                  </a:ext>
                </a:extLst>
              </a:tr>
              <a:tr h="370840">
                <a:tc>
                  <a:txBody>
                    <a:bodyPr/>
                    <a:lstStyle/>
                    <a:p>
                      <a:r>
                        <a:rPr lang="en-US" dirty="0"/>
                        <a:t>More qubits</a:t>
                      </a:r>
                    </a:p>
                  </a:txBody>
                  <a:tcPr/>
                </a:tc>
                <a:tc>
                  <a:txBody>
                    <a:bodyPr/>
                    <a:lstStyle/>
                    <a:p>
                      <a:r>
                        <a:rPr lang="en-US" dirty="0"/>
                        <a:t>2-2.5X more</a:t>
                      </a:r>
                    </a:p>
                  </a:txBody>
                  <a:tcPr/>
                </a:tc>
                <a:tc>
                  <a:txBody>
                    <a:bodyPr/>
                    <a:lstStyle/>
                    <a:p>
                      <a:r>
                        <a:rPr lang="en-US" dirty="0"/>
                        <a:t>* 1.4-1.6 </a:t>
                      </a:r>
                      <a:endParaRPr lang="en-US" baseline="30000" dirty="0"/>
                    </a:p>
                  </a:txBody>
                  <a:tcPr/>
                </a:tc>
                <a:tc>
                  <a:txBody>
                    <a:bodyPr/>
                    <a:lstStyle/>
                    <a:p>
                      <a:endParaRPr lang="en-US" sz="1600" dirty="0"/>
                    </a:p>
                  </a:txBody>
                  <a:tcPr/>
                </a:tc>
                <a:extLst>
                  <a:ext uri="{0D108BD9-81ED-4DB2-BD59-A6C34878D82A}">
                    <a16:rowId xmlns:a16="http://schemas.microsoft.com/office/drawing/2014/main" xmlns="" val="1455902402"/>
                  </a:ext>
                </a:extLst>
              </a:tr>
              <a:tr h="370840">
                <a:tc>
                  <a:txBody>
                    <a:bodyPr/>
                    <a:lstStyle/>
                    <a:p>
                      <a:r>
                        <a:rPr lang="en-US" dirty="0"/>
                        <a:t>Denser topology</a:t>
                      </a:r>
                    </a:p>
                  </a:txBody>
                  <a:tcPr/>
                </a:tc>
                <a:tc>
                  <a:txBody>
                    <a:bodyPr/>
                    <a:lstStyle/>
                    <a:p>
                      <a:r>
                        <a:rPr lang="en-US" dirty="0"/>
                        <a:t>2.5X more</a:t>
                      </a:r>
                    </a:p>
                  </a:txBody>
                  <a:tcPr/>
                </a:tc>
                <a:tc>
                  <a:txBody>
                    <a:bodyPr/>
                    <a:lstStyle/>
                    <a:p>
                      <a:r>
                        <a:rPr lang="en-US" dirty="0"/>
                        <a:t>*  2.8</a:t>
                      </a:r>
                    </a:p>
                  </a:txBody>
                  <a:tcPr/>
                </a:tc>
                <a:tc>
                  <a:txBody>
                    <a:bodyPr/>
                    <a:lstStyle/>
                    <a:p>
                      <a:r>
                        <a:rPr lang="en-US" sz="1600" dirty="0"/>
                        <a:t>Higher perf due to shorter chains</a:t>
                      </a:r>
                    </a:p>
                  </a:txBody>
                  <a:tcPr/>
                </a:tc>
                <a:extLst>
                  <a:ext uri="{0D108BD9-81ED-4DB2-BD59-A6C34878D82A}">
                    <a16:rowId xmlns:a16="http://schemas.microsoft.com/office/drawing/2014/main" xmlns="" val="4023725654"/>
                  </a:ext>
                </a:extLst>
              </a:tr>
              <a:tr h="370840">
                <a:tc>
                  <a:txBody>
                    <a:bodyPr/>
                    <a:lstStyle/>
                    <a:p>
                      <a:r>
                        <a:rPr lang="en-US" dirty="0"/>
                        <a:t>QA changes</a:t>
                      </a:r>
                    </a:p>
                  </a:txBody>
                  <a:tcPr/>
                </a:tc>
                <a:tc>
                  <a:txBody>
                    <a:bodyPr/>
                    <a:lstStyle/>
                    <a:p>
                      <a:r>
                        <a:rPr lang="en-US" dirty="0"/>
                        <a:t>TBD</a:t>
                      </a:r>
                    </a:p>
                  </a:txBody>
                  <a:tcPr/>
                </a:tc>
                <a:tc>
                  <a:txBody>
                    <a:bodyPr/>
                    <a:lstStyle/>
                    <a:p>
                      <a:endParaRPr lang="en-US" dirty="0"/>
                    </a:p>
                  </a:txBody>
                  <a:tcPr/>
                </a:tc>
                <a:tc>
                  <a:txBody>
                    <a:bodyPr/>
                    <a:lstStyle/>
                    <a:p>
                      <a:r>
                        <a:rPr lang="en-US" sz="1600" dirty="0"/>
                        <a:t>Lower noise, ♢</a:t>
                      </a:r>
                    </a:p>
                  </a:txBody>
                  <a:tcPr/>
                </a:tc>
                <a:extLst>
                  <a:ext uri="{0D108BD9-81ED-4DB2-BD59-A6C34878D82A}">
                    <a16:rowId xmlns:a16="http://schemas.microsoft.com/office/drawing/2014/main" xmlns="" val="3896445911"/>
                  </a:ext>
                </a:extLst>
              </a:tr>
              <a:tr h="370840">
                <a:tc>
                  <a:txBody>
                    <a:bodyPr/>
                    <a:lstStyle/>
                    <a:p>
                      <a:r>
                        <a:rPr lang="en-US" dirty="0"/>
                        <a:t>Better </a:t>
                      </a:r>
                      <a:r>
                        <a:rPr lang="en-US" dirty="0" err="1"/>
                        <a:t>algs</a:t>
                      </a:r>
                      <a:r>
                        <a:rPr lang="en-US" dirty="0"/>
                        <a:t>/tools</a:t>
                      </a:r>
                    </a:p>
                  </a:txBody>
                  <a:tcPr/>
                </a:tc>
                <a:tc>
                  <a:txBody>
                    <a:bodyPr/>
                    <a:lstStyle/>
                    <a:p>
                      <a:endParaRPr lang="en-US" dirty="0"/>
                    </a:p>
                  </a:txBody>
                  <a:tcPr/>
                </a:tc>
                <a:tc>
                  <a:txBody>
                    <a:bodyPr/>
                    <a:lstStyle/>
                    <a:p>
                      <a:r>
                        <a:rPr lang="en-US" dirty="0"/>
                        <a:t>* 1.3</a:t>
                      </a:r>
                    </a:p>
                  </a:txBody>
                  <a:tcPr/>
                </a:tc>
                <a:tc>
                  <a:txBody>
                    <a:bodyPr/>
                    <a:lstStyle/>
                    <a:p>
                      <a:r>
                        <a:rPr lang="en-US" sz="1600" baseline="0" dirty="0"/>
                        <a:t>e.g., RBC embedding</a:t>
                      </a:r>
                    </a:p>
                  </a:txBody>
                  <a:tcPr/>
                </a:tc>
                <a:extLst>
                  <a:ext uri="{0D108BD9-81ED-4DB2-BD59-A6C34878D82A}">
                    <a16:rowId xmlns:a16="http://schemas.microsoft.com/office/drawing/2014/main" xmlns="" val="2975141611"/>
                  </a:ext>
                </a:extLst>
              </a:tr>
              <a:tr h="370840">
                <a:tc>
                  <a:txBody>
                    <a:bodyPr/>
                    <a:lstStyle/>
                    <a:p>
                      <a:r>
                        <a:rPr lang="en-US" b="1" dirty="0"/>
                        <a:t>Aggregate change</a:t>
                      </a:r>
                    </a:p>
                  </a:txBody>
                  <a:tcPr/>
                </a:tc>
                <a:tc>
                  <a:txBody>
                    <a:bodyPr/>
                    <a:lstStyle/>
                    <a:p>
                      <a:endParaRPr lang="en-US" b="1" dirty="0"/>
                    </a:p>
                  </a:txBody>
                  <a:tcPr/>
                </a:tc>
                <a:tc>
                  <a:txBody>
                    <a:bodyPr/>
                    <a:lstStyle/>
                    <a:p>
                      <a:r>
                        <a:rPr lang="en-US" b="1" dirty="0"/>
                        <a:t>* 5.46 == 326 </a:t>
                      </a:r>
                      <a:r>
                        <a:rPr lang="en-US" b="1" dirty="0" err="1"/>
                        <a:t>vars</a:t>
                      </a:r>
                      <a:endParaRPr lang="en-US" b="1" dirty="0"/>
                    </a:p>
                  </a:txBody>
                  <a:tcPr/>
                </a:tc>
                <a:tc>
                  <a:txBody>
                    <a:bodyPr/>
                    <a:lstStyle/>
                    <a:p>
                      <a:endParaRPr lang="en-US" sz="1600" b="1" baseline="0" dirty="0"/>
                    </a:p>
                  </a:txBody>
                  <a:tcPr/>
                </a:tc>
                <a:extLst>
                  <a:ext uri="{0D108BD9-81ED-4DB2-BD59-A6C34878D82A}">
                    <a16:rowId xmlns:a16="http://schemas.microsoft.com/office/drawing/2014/main" xmlns="" val="2090550731"/>
                  </a:ext>
                </a:extLst>
              </a:tr>
            </a:tbl>
          </a:graphicData>
        </a:graphic>
      </p:graphicFrame>
      <p:sp>
        <p:nvSpPr>
          <p:cNvPr id="5" name="TextBox 4">
            <a:extLst>
              <a:ext uri="{FF2B5EF4-FFF2-40B4-BE49-F238E27FC236}">
                <a16:creationId xmlns:a16="http://schemas.microsoft.com/office/drawing/2014/main" xmlns="" id="{33BE8CE0-3FA7-D44D-8E03-E317EA42E0F6}"/>
              </a:ext>
            </a:extLst>
          </p:cNvPr>
          <p:cNvSpPr txBox="1"/>
          <p:nvPr/>
        </p:nvSpPr>
        <p:spPr>
          <a:xfrm>
            <a:off x="250034" y="6006340"/>
            <a:ext cx="6110071" cy="461665"/>
          </a:xfrm>
          <a:prstGeom prst="rect">
            <a:avLst/>
          </a:prstGeom>
          <a:noFill/>
        </p:spPr>
        <p:txBody>
          <a:bodyPr wrap="none" rtlCol="0">
            <a:spAutoFit/>
          </a:bodyPr>
          <a:lstStyle/>
          <a:p>
            <a:r>
              <a:rPr lang="en-US" sz="1200" dirty="0"/>
              <a:t>♢ Roy et al.’s “Boosting integer factoring …” showed that per-qubit advance/delay of annealing </a:t>
            </a:r>
            <a:br>
              <a:rPr lang="en-US" sz="1200" dirty="0"/>
            </a:br>
            <a:r>
              <a:rPr lang="en-US" sz="1200" dirty="0"/>
              <a:t>in some cases led to a 1000X performance increase (i.e., fraction of valid results)</a:t>
            </a:r>
          </a:p>
        </p:txBody>
      </p:sp>
    </p:spTree>
    <p:extLst>
      <p:ext uri="{BB962C8B-B14F-4D97-AF65-F5344CB8AC3E}">
        <p14:creationId xmlns:p14="http://schemas.microsoft.com/office/powerpoint/2010/main" val="3636583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8B05003-F4D8-E44E-83C6-EB41CC582A8A}"/>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xmlns="" id="{6B27C0B6-B3E3-4440-B8C1-9F95E90D628E}"/>
              </a:ext>
            </a:extLst>
          </p:cNvPr>
          <p:cNvSpPr>
            <a:spLocks noGrp="1"/>
          </p:cNvSpPr>
          <p:nvPr>
            <p:ph idx="1"/>
          </p:nvPr>
        </p:nvSpPr>
        <p:spPr/>
        <p:txBody>
          <a:bodyPr/>
          <a:lstStyle/>
          <a:p>
            <a:r>
              <a:rPr lang="en-US" dirty="0"/>
              <a:t>Detecting lateral movement via maximum independent set</a:t>
            </a:r>
          </a:p>
          <a:p>
            <a:r>
              <a:rPr lang="en-US" dirty="0"/>
              <a:t>Achieving high performance with graph kernels on a D-Wave quantum computer</a:t>
            </a:r>
          </a:p>
          <a:p>
            <a:r>
              <a:rPr lang="en-US" dirty="0"/>
              <a:t>Implications for cyber analyses</a:t>
            </a:r>
          </a:p>
          <a:p>
            <a:endParaRPr lang="en-US" dirty="0"/>
          </a:p>
        </p:txBody>
      </p:sp>
      <p:sp>
        <p:nvSpPr>
          <p:cNvPr id="2" name="Right Arrow 1">
            <a:extLst>
              <a:ext uri="{FF2B5EF4-FFF2-40B4-BE49-F238E27FC236}">
                <a16:creationId xmlns:a16="http://schemas.microsoft.com/office/drawing/2014/main" xmlns="" id="{AA8679AE-BD19-A644-961C-443D3CCEC565}"/>
              </a:ext>
            </a:extLst>
          </p:cNvPr>
          <p:cNvSpPr/>
          <p:nvPr/>
        </p:nvSpPr>
        <p:spPr>
          <a:xfrm>
            <a:off x="-65988" y="2824463"/>
            <a:ext cx="622169" cy="273377"/>
          </a:xfrm>
          <a:prstGeom prst="rightArrow">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236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Use Cases for Min Vertex Cover (</a:t>
            </a:r>
            <a:r>
              <a:rPr lang="en-US" dirty="0" err="1"/>
              <a:t>MVCov</a:t>
            </a:r>
            <a:r>
              <a:rPr lang="en-US" dirty="0"/>
              <a:t>)</a:t>
            </a:r>
          </a:p>
        </p:txBody>
      </p:sp>
      <p:sp>
        <p:nvSpPr>
          <p:cNvPr id="3" name="Content Placeholder 2"/>
          <p:cNvSpPr>
            <a:spLocks noGrp="1"/>
          </p:cNvSpPr>
          <p:nvPr>
            <p:ph idx="1"/>
          </p:nvPr>
        </p:nvSpPr>
        <p:spPr/>
        <p:txBody>
          <a:bodyPr/>
          <a:lstStyle/>
          <a:p>
            <a:r>
              <a:rPr lang="en-US" dirty="0"/>
              <a:t>In wireless sensor network, </a:t>
            </a:r>
            <a:r>
              <a:rPr lang="en-US" dirty="0" err="1"/>
              <a:t>MVCov</a:t>
            </a:r>
            <a:r>
              <a:rPr lang="en-US" baseline="30000" dirty="0"/>
              <a:t>+</a:t>
            </a:r>
            <a:r>
              <a:rPr lang="en-US" dirty="0"/>
              <a:t> equates to a plan for installing a patch that minimizes the #rounds while preserving full observability throughout</a:t>
            </a:r>
            <a:br>
              <a:rPr lang="en-US" dirty="0"/>
            </a:br>
            <a:r>
              <a:rPr lang="en-US" sz="1200" dirty="0">
                <a:solidFill>
                  <a:srgbClr val="123C91"/>
                </a:solidFill>
              </a:rPr>
              <a:t>https://</a:t>
            </a:r>
            <a:r>
              <a:rPr lang="en-US" sz="1200" dirty="0" err="1">
                <a:solidFill>
                  <a:srgbClr val="123C91"/>
                </a:solidFill>
              </a:rPr>
              <a:t>infoscience.epfl.ch</a:t>
            </a:r>
            <a:r>
              <a:rPr lang="en-US" sz="1200" dirty="0">
                <a:solidFill>
                  <a:srgbClr val="123C91"/>
                </a:solidFill>
              </a:rPr>
              <a:t>/record/225623/files/EPFL_TH7484.pdf</a:t>
            </a:r>
            <a:endParaRPr lang="en-US" dirty="0"/>
          </a:p>
          <a:p>
            <a:r>
              <a:rPr lang="en-US" dirty="0" err="1"/>
              <a:t>MVCov</a:t>
            </a:r>
            <a:r>
              <a:rPr lang="en-US" dirty="0"/>
              <a:t> is the optimal solution for worm propagation and hence for network defense</a:t>
            </a:r>
            <a:br>
              <a:rPr lang="en-US" dirty="0"/>
            </a:br>
            <a:r>
              <a:rPr lang="en-US" sz="1200" dirty="0" err="1"/>
              <a:t>Dharwadker</a:t>
            </a:r>
            <a:r>
              <a:rPr lang="en-US" sz="1200" dirty="0"/>
              <a:t> and </a:t>
            </a:r>
            <a:r>
              <a:rPr lang="en-US" sz="1200" dirty="0" err="1"/>
              <a:t>Pirzada</a:t>
            </a:r>
            <a:r>
              <a:rPr lang="en-US" sz="1200" dirty="0"/>
              <a:t>, Applications of Graph Theory, ISBN </a:t>
            </a:r>
            <a:r>
              <a:rPr lang="is-IS" sz="1200" dirty="0"/>
              <a:t>1466397098</a:t>
            </a:r>
            <a:endParaRPr lang="is-IS" sz="1000" dirty="0"/>
          </a:p>
          <a:p>
            <a:r>
              <a:rPr lang="en-US" dirty="0" err="1"/>
              <a:t>MVCov</a:t>
            </a:r>
            <a:r>
              <a:rPr lang="en-US" baseline="30000" dirty="0"/>
              <a:t>+</a:t>
            </a:r>
            <a:r>
              <a:rPr lang="en-US" dirty="0"/>
              <a:t> finds minimal set of strings that occur in viruses but not in normal code      </a:t>
            </a:r>
            <a:r>
              <a:rPr lang="en-US" sz="1200" dirty="0">
                <a:solidFill>
                  <a:srgbClr val="123C91"/>
                </a:solidFill>
                <a:hlinkClick r:id="rId3"/>
              </a:rPr>
              <a:t>https://math.mit.edu/~goemans/18434S06/setcover-tamara.pdf</a:t>
            </a:r>
            <a:endParaRPr lang="en-US" sz="1200" dirty="0">
              <a:solidFill>
                <a:srgbClr val="123C91"/>
              </a:solidFill>
            </a:endParaRPr>
          </a:p>
          <a:p>
            <a:r>
              <a:rPr lang="en-US" dirty="0"/>
              <a:t>To make the internet more robust, want better understanding of AS-level topology, but currently BGP data is being gathered from an incomplete and biased subset of </a:t>
            </a:r>
            <a:r>
              <a:rPr lang="en-US" dirty="0" err="1"/>
              <a:t>ASes</a:t>
            </a:r>
            <a:r>
              <a:rPr lang="en-US" dirty="0"/>
              <a:t>. </a:t>
            </a:r>
            <a:r>
              <a:rPr lang="en-US" dirty="0" err="1"/>
              <a:t>MVCov</a:t>
            </a:r>
            <a:r>
              <a:rPr lang="en-US" baseline="30000" dirty="0"/>
              <a:t>+</a:t>
            </a:r>
            <a:r>
              <a:rPr lang="en-US" dirty="0"/>
              <a:t> calculates the minimum set of watching </a:t>
            </a:r>
            <a:r>
              <a:rPr lang="en-US" dirty="0" err="1"/>
              <a:t>ASes</a:t>
            </a:r>
            <a:r>
              <a:rPr lang="en-US" dirty="0"/>
              <a:t> that can supply data for a comprehensive view of the internet.</a:t>
            </a:r>
            <a:br>
              <a:rPr lang="en-US" dirty="0"/>
            </a:br>
            <a:r>
              <a:rPr lang="en-US" sz="1200" dirty="0">
                <a:solidFill>
                  <a:srgbClr val="123C91"/>
                </a:solidFill>
                <a:hlinkClick r:id="rId4"/>
              </a:rPr>
              <a:t>https://isolario.it/extra/publications/papers/BGPIncompleteness.pdf</a:t>
            </a:r>
            <a:r>
              <a:rPr lang="en-US" sz="1200" dirty="0">
                <a:solidFill>
                  <a:srgbClr val="123C91"/>
                </a:solidFill>
              </a:rPr>
              <a:t> </a:t>
            </a:r>
          </a:p>
          <a:p>
            <a:endParaRPr lang="en-US" dirty="0">
              <a:solidFill>
                <a:srgbClr val="123C91"/>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94" y="3848322"/>
            <a:ext cx="333944" cy="36973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2" y="3079845"/>
            <a:ext cx="333944" cy="36973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2" y="1811348"/>
            <a:ext cx="333944" cy="369734"/>
          </a:xfrm>
          <a:prstGeom prst="rect">
            <a:avLst/>
          </a:prstGeom>
        </p:spPr>
      </p:pic>
      <p:sp>
        <p:nvSpPr>
          <p:cNvPr id="7" name="TextBox 6"/>
          <p:cNvSpPr txBox="1"/>
          <p:nvPr/>
        </p:nvSpPr>
        <p:spPr>
          <a:xfrm>
            <a:off x="171194" y="6673334"/>
            <a:ext cx="3148619" cy="184666"/>
          </a:xfrm>
          <a:prstGeom prst="rect">
            <a:avLst/>
          </a:prstGeom>
          <a:noFill/>
        </p:spPr>
        <p:txBody>
          <a:bodyPr wrap="none" rtlCol="0">
            <a:spAutoFit/>
          </a:bodyPr>
          <a:lstStyle/>
          <a:p>
            <a:r>
              <a:rPr lang="en-US" sz="600" dirty="0"/>
              <a:t>https://</a:t>
            </a:r>
            <a:r>
              <a:rPr lang="en-US" sz="600" dirty="0" err="1"/>
              <a:t>www.flaticon.com</a:t>
            </a:r>
            <a:r>
              <a:rPr lang="en-US" sz="600" dirty="0"/>
              <a:t>/free-icon/thumb-up_13979#term=thumbs </a:t>
            </a:r>
            <a:r>
              <a:rPr lang="en-US" sz="600" dirty="0" err="1"/>
              <a:t>up&amp;page</a:t>
            </a:r>
            <a:r>
              <a:rPr lang="en-US" sz="600" dirty="0"/>
              <a:t>=1&amp;position=86</a:t>
            </a:r>
          </a:p>
        </p:txBody>
      </p:sp>
      <p:sp>
        <p:nvSpPr>
          <p:cNvPr id="8" name="5-Point Star 7">
            <a:extLst>
              <a:ext uri="{FF2B5EF4-FFF2-40B4-BE49-F238E27FC236}">
                <a16:creationId xmlns:a16="http://schemas.microsoft.com/office/drawing/2014/main" xmlns="" id="{22036C66-9C8F-A948-946A-54FB5AF4E09A}"/>
              </a:ext>
            </a:extLst>
          </p:cNvPr>
          <p:cNvSpPr/>
          <p:nvPr/>
        </p:nvSpPr>
        <p:spPr>
          <a:xfrm>
            <a:off x="69974" y="4801666"/>
            <a:ext cx="358815" cy="347240"/>
          </a:xfrm>
          <a:prstGeom prst="star5">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182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32D858-EDBE-CD49-9092-117EFECC119C}"/>
              </a:ext>
            </a:extLst>
          </p:cNvPr>
          <p:cNvSpPr>
            <a:spLocks noGrp="1"/>
          </p:cNvSpPr>
          <p:nvPr>
            <p:ph type="title"/>
          </p:nvPr>
        </p:nvSpPr>
        <p:spPr>
          <a:xfrm>
            <a:off x="255326" y="415636"/>
            <a:ext cx="8794081" cy="890614"/>
          </a:xfrm>
        </p:spPr>
        <p:txBody>
          <a:bodyPr/>
          <a:lstStyle/>
          <a:p>
            <a:r>
              <a:rPr lang="en-US" dirty="0"/>
              <a:t>Related Use Case: Topological Data Analysis (TDA)</a:t>
            </a:r>
          </a:p>
        </p:txBody>
      </p:sp>
      <p:sp>
        <p:nvSpPr>
          <p:cNvPr id="3" name="Content Placeholder 2">
            <a:extLst>
              <a:ext uri="{FF2B5EF4-FFF2-40B4-BE49-F238E27FC236}">
                <a16:creationId xmlns:a16="http://schemas.microsoft.com/office/drawing/2014/main" xmlns="" id="{69C1D077-3AE2-464D-BA74-EE17C8F7DCD2}"/>
              </a:ext>
            </a:extLst>
          </p:cNvPr>
          <p:cNvSpPr>
            <a:spLocks noGrp="1"/>
          </p:cNvSpPr>
          <p:nvPr>
            <p:ph idx="1"/>
          </p:nvPr>
        </p:nvSpPr>
        <p:spPr/>
        <p:txBody>
          <a:bodyPr/>
          <a:lstStyle/>
          <a:p>
            <a:r>
              <a:rPr lang="en-US" dirty="0"/>
              <a:t>E. Munch: “Find and quantify structure in noisy, complex data.”</a:t>
            </a:r>
          </a:p>
          <a:p>
            <a:r>
              <a:rPr lang="en-US" dirty="0"/>
              <a:t>TDA’s </a:t>
            </a:r>
            <a:r>
              <a:rPr lang="en-US" i="1" dirty="0"/>
              <a:t>Mapper</a:t>
            </a:r>
            <a:r>
              <a:rPr lang="en-US" dirty="0"/>
              <a:t> capability commercialized by </a:t>
            </a:r>
            <a:r>
              <a:rPr lang="en-US" dirty="0" err="1"/>
              <a:t>Ayasdi</a:t>
            </a:r>
            <a:endParaRPr lang="en-US" dirty="0"/>
          </a:p>
          <a:p>
            <a:r>
              <a:rPr lang="en-US" i="1" dirty="0"/>
              <a:t>Persistent homology </a:t>
            </a:r>
            <a:r>
              <a:rPr lang="en-US" dirty="0"/>
              <a:t>capability</a:t>
            </a:r>
            <a:r>
              <a:rPr lang="en-US" i="1" dirty="0"/>
              <a:t> </a:t>
            </a:r>
            <a:r>
              <a:rPr lang="en-US" dirty="0"/>
              <a:t>highlights the "relative prominence of homological features in the data set”</a:t>
            </a:r>
          </a:p>
        </p:txBody>
      </p:sp>
      <p:pic>
        <p:nvPicPr>
          <p:cNvPr id="5" name="Content Placeholder 4">
            <a:extLst>
              <a:ext uri="{FF2B5EF4-FFF2-40B4-BE49-F238E27FC236}">
                <a16:creationId xmlns:a16="http://schemas.microsoft.com/office/drawing/2014/main" xmlns="" id="{7A776D25-45BF-7942-953D-42FEE257CA9E}"/>
              </a:ext>
            </a:extLst>
          </p:cNvPr>
          <p:cNvPicPr>
            <a:picLocks noChangeAspect="1"/>
          </p:cNvPicPr>
          <p:nvPr/>
        </p:nvPicPr>
        <p:blipFill>
          <a:blip r:embed="rId3"/>
          <a:stretch>
            <a:fillRect/>
          </a:stretch>
        </p:blipFill>
        <p:spPr>
          <a:xfrm>
            <a:off x="1116419" y="3136873"/>
            <a:ext cx="6538136" cy="3678599"/>
          </a:xfrm>
          <a:prstGeom prst="rect">
            <a:avLst/>
          </a:prstGeom>
        </p:spPr>
      </p:pic>
    </p:spTree>
    <p:extLst>
      <p:ext uri="{BB962C8B-B14F-4D97-AF65-F5344CB8AC3E}">
        <p14:creationId xmlns:p14="http://schemas.microsoft.com/office/powerpoint/2010/main" val="337632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C386B-2DBB-1B4A-B2F9-B71644968537}"/>
              </a:ext>
            </a:extLst>
          </p:cNvPr>
          <p:cNvSpPr>
            <a:spLocks noGrp="1"/>
          </p:cNvSpPr>
          <p:nvPr>
            <p:ph type="title"/>
          </p:nvPr>
        </p:nvSpPr>
        <p:spPr/>
        <p:txBody>
          <a:bodyPr/>
          <a:lstStyle/>
          <a:p>
            <a:r>
              <a:rPr lang="en-US" dirty="0"/>
              <a:t>TDA / Persistent Homology (cont.)</a:t>
            </a:r>
          </a:p>
        </p:txBody>
      </p:sp>
      <p:sp>
        <p:nvSpPr>
          <p:cNvPr id="3" name="Content Placeholder 2">
            <a:extLst>
              <a:ext uri="{FF2B5EF4-FFF2-40B4-BE49-F238E27FC236}">
                <a16:creationId xmlns:a16="http://schemas.microsoft.com/office/drawing/2014/main" xmlns="" id="{435EDDFE-A570-C647-B0F3-67A74FB59A1C}"/>
              </a:ext>
            </a:extLst>
          </p:cNvPr>
          <p:cNvSpPr>
            <a:spLocks noGrp="1"/>
          </p:cNvSpPr>
          <p:nvPr>
            <p:ph idx="1"/>
          </p:nvPr>
        </p:nvSpPr>
        <p:spPr/>
        <p:txBody>
          <a:bodyPr/>
          <a:lstStyle/>
          <a:p>
            <a:r>
              <a:rPr lang="en-US" dirty="0"/>
              <a:t>Believed to have high analytic value</a:t>
            </a:r>
          </a:p>
          <a:p>
            <a:pPr lvl="1">
              <a:spcAft>
                <a:spcPts val="400"/>
              </a:spcAft>
            </a:pPr>
            <a:r>
              <a:rPr lang="en-US" dirty="0"/>
              <a:t>E.g., used to identify features as targets for machine learning</a:t>
            </a:r>
          </a:p>
          <a:p>
            <a:pPr>
              <a:spcBef>
                <a:spcPts val="600"/>
              </a:spcBef>
            </a:pPr>
            <a:r>
              <a:rPr lang="en-US" dirty="0"/>
              <a:t>Core kernels include:</a:t>
            </a:r>
          </a:p>
          <a:p>
            <a:pPr lvl="1">
              <a:spcBef>
                <a:spcPts val="200"/>
              </a:spcBef>
              <a:spcAft>
                <a:spcPts val="200"/>
              </a:spcAft>
            </a:pPr>
            <a:r>
              <a:rPr lang="en-US" dirty="0"/>
              <a:t>Wasserstein (earthmover) distance between two distributions</a:t>
            </a:r>
          </a:p>
          <a:p>
            <a:pPr lvl="1">
              <a:spcBef>
                <a:spcPts val="200"/>
              </a:spcBef>
              <a:spcAft>
                <a:spcPts val="200"/>
              </a:spcAft>
            </a:pPr>
            <a:r>
              <a:rPr lang="en-US" dirty="0"/>
              <a:t>Minimum clique cover</a:t>
            </a:r>
          </a:p>
          <a:p>
            <a:pPr lvl="1">
              <a:spcBef>
                <a:spcPts val="200"/>
              </a:spcBef>
              <a:spcAft>
                <a:spcPts val="200"/>
              </a:spcAft>
            </a:pPr>
            <a:r>
              <a:rPr lang="en-US" dirty="0"/>
              <a:t>Smooth Euler characteristic transform</a:t>
            </a:r>
          </a:p>
          <a:p>
            <a:r>
              <a:rPr lang="en-US" dirty="0"/>
              <a:t>To date, min clique cover has been so expensive to compute that #dimensions analyzed is sharply limited, reducing analytic value</a:t>
            </a:r>
          </a:p>
          <a:p>
            <a:r>
              <a:rPr lang="en-US" dirty="0"/>
              <a:t>D-Wave implementation of Wasserstein distance by </a:t>
            </a:r>
            <a:r>
              <a:rPr lang="en-US" dirty="0" err="1"/>
              <a:t>Berwald</a:t>
            </a:r>
            <a:r>
              <a:rPr lang="en-US" dirty="0"/>
              <a:t> et al.</a:t>
            </a:r>
          </a:p>
          <a:p>
            <a:pPr lvl="1">
              <a:spcBef>
                <a:spcPts val="200"/>
              </a:spcBef>
              <a:spcAft>
                <a:spcPts val="200"/>
              </a:spcAft>
            </a:pPr>
            <a:r>
              <a:rPr lang="en-US" dirty="0"/>
              <a:t>Exploring open-source release</a:t>
            </a:r>
          </a:p>
          <a:p>
            <a:r>
              <a:rPr lang="en-US" dirty="0"/>
              <a:t>Persistent homology’s ability to quantify structure in complex data appears a good match for cyber analysts’ need to understand complex, persistent attacks</a:t>
            </a:r>
          </a:p>
        </p:txBody>
      </p:sp>
      <p:sp>
        <p:nvSpPr>
          <p:cNvPr id="4" name="TextBox 3">
            <a:extLst>
              <a:ext uri="{FF2B5EF4-FFF2-40B4-BE49-F238E27FC236}">
                <a16:creationId xmlns:a16="http://schemas.microsoft.com/office/drawing/2014/main" xmlns="" id="{1312C2B2-E760-554A-9F03-49D98ABA77F2}"/>
              </a:ext>
            </a:extLst>
          </p:cNvPr>
          <p:cNvSpPr txBox="1"/>
          <p:nvPr/>
        </p:nvSpPr>
        <p:spPr>
          <a:xfrm>
            <a:off x="2103806" y="6325715"/>
            <a:ext cx="5182829" cy="553998"/>
          </a:xfrm>
          <a:prstGeom prst="rect">
            <a:avLst/>
          </a:prstGeom>
          <a:solidFill>
            <a:schemeClr val="bg1"/>
          </a:solidFill>
        </p:spPr>
        <p:txBody>
          <a:bodyPr wrap="none" rtlCol="0">
            <a:spAutoFit/>
          </a:bodyPr>
          <a:lstStyle/>
          <a:p>
            <a:r>
              <a:rPr lang="en-US" sz="1000" dirty="0"/>
              <a:t>J. </a:t>
            </a:r>
            <a:r>
              <a:rPr lang="en-US" sz="1000" dirty="0" err="1"/>
              <a:t>Berwald</a:t>
            </a:r>
            <a:r>
              <a:rPr lang="en-US" sz="1000" dirty="0"/>
              <a:t>, J. Gottlieb, E. Munch. Quantum Computation in a Topological Data Analysis Pipeline, </a:t>
            </a:r>
          </a:p>
          <a:p>
            <a:r>
              <a:rPr lang="en-US" sz="1000" dirty="0">
                <a:hlinkClick r:id="rId3"/>
              </a:rPr>
              <a:t>https://arxiv.org/pdf/1809.06433</a:t>
            </a:r>
            <a:r>
              <a:rPr lang="en-US" sz="1000" dirty="0"/>
              <a:t> </a:t>
            </a:r>
            <a:br>
              <a:rPr lang="en-US" sz="1000" dirty="0"/>
            </a:br>
            <a:r>
              <a:rPr lang="en-US" sz="1000" dirty="0">
                <a:hlinkClick r:id="rId4"/>
              </a:rPr>
              <a:t>https://www.dwavesys.com/sites/default/files/10_Tues_PM_TopPipe.pdf</a:t>
            </a:r>
            <a:r>
              <a:rPr lang="en-US" sz="1000" dirty="0"/>
              <a:t> </a:t>
            </a:r>
          </a:p>
        </p:txBody>
      </p:sp>
    </p:spTree>
    <p:extLst>
      <p:ext uri="{BB962C8B-B14F-4D97-AF65-F5344CB8AC3E}">
        <p14:creationId xmlns:p14="http://schemas.microsoft.com/office/powerpoint/2010/main" val="1887943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B46F1F6-5BF8-3949-9C04-1442E5EFD946}"/>
              </a:ext>
            </a:extLst>
          </p:cNvPr>
          <p:cNvSpPr txBox="1"/>
          <p:nvPr/>
        </p:nvSpPr>
        <p:spPr>
          <a:xfrm>
            <a:off x="522514" y="1290190"/>
            <a:ext cx="8098971" cy="3539430"/>
          </a:xfrm>
          <a:prstGeom prst="rect">
            <a:avLst/>
          </a:prstGeom>
          <a:noFill/>
        </p:spPr>
        <p:txBody>
          <a:bodyPr wrap="square" rtlCol="0">
            <a:spAutoFit/>
          </a:bodyPr>
          <a:lstStyle/>
          <a:p>
            <a:pPr algn="ctr"/>
            <a:r>
              <a:rPr lang="en-US" sz="3200" dirty="0"/>
              <a:t>We used a quantum-capable compute-intense graph kernel to find lateral-movement-like behavior in </a:t>
            </a:r>
            <a:r>
              <a:rPr lang="en-US" sz="3200" dirty="0" err="1"/>
              <a:t>netflow</a:t>
            </a:r>
            <a:r>
              <a:rPr lang="en-US" sz="3200" dirty="0"/>
              <a:t> data.  We expect near-term quantum acceleration for such graph kernels. </a:t>
            </a:r>
            <a:r>
              <a:rPr lang="en-US" sz="3200" b="1" dirty="0"/>
              <a:t>We seek cyber-expert guidance for developing a new class of cyber tools exploiting these capabilities.</a:t>
            </a:r>
          </a:p>
        </p:txBody>
      </p:sp>
    </p:spTree>
    <p:extLst>
      <p:ext uri="{BB962C8B-B14F-4D97-AF65-F5344CB8AC3E}">
        <p14:creationId xmlns:p14="http://schemas.microsoft.com/office/powerpoint/2010/main" val="26980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04758-F170-6642-BCF9-B6D954C046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8810006E-B04B-FC49-B745-77BA4F0F33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065" y="0"/>
            <a:ext cx="9453295" cy="6858000"/>
          </a:xfrm>
        </p:spPr>
      </p:pic>
      <p:sp>
        <p:nvSpPr>
          <p:cNvPr id="3" name="Rounded Rectangle 2">
            <a:extLst>
              <a:ext uri="{FF2B5EF4-FFF2-40B4-BE49-F238E27FC236}">
                <a16:creationId xmlns:a16="http://schemas.microsoft.com/office/drawing/2014/main" xmlns="" id="{3D8E07C7-A1C2-BB4E-A3AC-F86E9AEDEBED}"/>
              </a:ext>
            </a:extLst>
          </p:cNvPr>
          <p:cNvSpPr/>
          <p:nvPr/>
        </p:nvSpPr>
        <p:spPr>
          <a:xfrm>
            <a:off x="779229" y="7952"/>
            <a:ext cx="2480807" cy="19406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612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0" dirty="0"/>
              <a:t>For More Information, See</a:t>
            </a:r>
          </a:p>
        </p:txBody>
      </p:sp>
      <p:sp>
        <p:nvSpPr>
          <p:cNvPr id="2" name="Content Placeholder 1"/>
          <p:cNvSpPr>
            <a:spLocks noGrp="1"/>
          </p:cNvSpPr>
          <p:nvPr>
            <p:ph idx="4294967295"/>
          </p:nvPr>
        </p:nvSpPr>
        <p:spPr>
          <a:xfrm>
            <a:off x="159629" y="1331651"/>
            <a:ext cx="8888674" cy="4830763"/>
          </a:xfrm>
          <a:prstGeom prst="rect">
            <a:avLst/>
          </a:prstGeom>
        </p:spPr>
        <p:txBody>
          <a:bodyPr>
            <a:normAutofit lnSpcReduction="10000"/>
          </a:bodyPr>
          <a:lstStyle/>
          <a:p>
            <a:pPr marL="72707" indent="0">
              <a:buNone/>
            </a:pPr>
            <a:r>
              <a:rPr lang="en-US" b="0" dirty="0">
                <a:solidFill>
                  <a:schemeClr val="tx1"/>
                </a:solidFill>
                <a:latin typeface="Calibri Light" panose="020F0302020204030204" pitchFamily="34" charset="0"/>
              </a:rPr>
              <a:t>D-Wave Users Group Presentations:</a:t>
            </a:r>
          </a:p>
          <a:p>
            <a:r>
              <a:rPr lang="en-US" sz="2400" b="0" dirty="0">
                <a:solidFill>
                  <a:schemeClr val="tx1"/>
                </a:solidFill>
                <a:latin typeface="Calibri Light" panose="020F0302020204030204" pitchFamily="34" charset="0"/>
              </a:rPr>
              <a:t>2018 (</a:t>
            </a:r>
            <a:r>
              <a:rPr lang="en-US" sz="2400" b="0" dirty="0" err="1">
                <a:solidFill>
                  <a:schemeClr val="tx1"/>
                </a:solidFill>
                <a:latin typeface="Calibri Light" panose="020F0302020204030204" pitchFamily="34" charset="0"/>
              </a:rPr>
              <a:t>N.America</a:t>
            </a:r>
            <a:r>
              <a:rPr lang="en-US" sz="2400" b="0" dirty="0">
                <a:solidFill>
                  <a:schemeClr val="tx1"/>
                </a:solidFill>
                <a:latin typeface="Calibri Light" panose="020F0302020204030204" pitchFamily="34" charset="0"/>
              </a:rPr>
              <a:t>): </a:t>
            </a:r>
            <a:r>
              <a:rPr lang="en-US" sz="2100" b="0" dirty="0">
                <a:solidFill>
                  <a:schemeClr val="tx1"/>
                </a:solidFill>
                <a:latin typeface="Calibri Light" panose="020F0302020204030204" pitchFamily="34" charset="0"/>
                <a:hlinkClick r:id="rId2"/>
              </a:rPr>
              <a:t>https://www.dwavesys.com/qubits-north-america-2018</a:t>
            </a:r>
            <a:r>
              <a:rPr lang="en-US" sz="2100" b="0" dirty="0">
                <a:solidFill>
                  <a:schemeClr val="tx1"/>
                </a:solidFill>
                <a:latin typeface="Calibri Light" panose="020F0302020204030204" pitchFamily="34" charset="0"/>
              </a:rPr>
              <a:t> </a:t>
            </a:r>
          </a:p>
          <a:p>
            <a:r>
              <a:rPr lang="en-US" sz="2400" b="0" dirty="0">
                <a:solidFill>
                  <a:schemeClr val="tx1"/>
                </a:solidFill>
                <a:latin typeface="Calibri Light" panose="020F0302020204030204" pitchFamily="34" charset="0"/>
              </a:rPr>
              <a:t>2018 (European): </a:t>
            </a:r>
            <a:r>
              <a:rPr lang="en-US" sz="2100" dirty="0">
                <a:solidFill>
                  <a:schemeClr val="accent1">
                    <a:lumMod val="50000"/>
                  </a:schemeClr>
                </a:solidFill>
                <a:latin typeface="Calibri Light" panose="020F0302020204030204" pitchFamily="34" charset="0"/>
              </a:rPr>
              <a:t>https://</a:t>
            </a:r>
            <a:r>
              <a:rPr lang="en-US" sz="2100" dirty="0" err="1">
                <a:solidFill>
                  <a:schemeClr val="accent1">
                    <a:lumMod val="50000"/>
                  </a:schemeClr>
                </a:solidFill>
                <a:latin typeface="Calibri Light" panose="020F0302020204030204" pitchFamily="34" charset="0"/>
              </a:rPr>
              <a:t>www.dwavesys.com</a:t>
            </a:r>
            <a:r>
              <a:rPr lang="en-US" sz="2100" dirty="0">
                <a:solidFill>
                  <a:schemeClr val="accent1">
                    <a:lumMod val="50000"/>
                  </a:schemeClr>
                </a:solidFill>
                <a:latin typeface="Calibri Light" panose="020F0302020204030204" pitchFamily="34" charset="0"/>
              </a:rPr>
              <a:t>/qubits-europe-2018</a:t>
            </a:r>
          </a:p>
          <a:p>
            <a:r>
              <a:rPr lang="en-US" sz="2400" b="0" dirty="0">
                <a:solidFill>
                  <a:schemeClr val="tx1"/>
                </a:solidFill>
                <a:latin typeface="Calibri Light" panose="020F0302020204030204" pitchFamily="34" charset="0"/>
              </a:rPr>
              <a:t>2017: </a:t>
            </a:r>
            <a:r>
              <a:rPr lang="en-US" sz="2100" dirty="0">
                <a:solidFill>
                  <a:schemeClr val="accent1">
                    <a:lumMod val="50000"/>
                  </a:schemeClr>
                </a:solidFill>
              </a:rPr>
              <a:t>http://</a:t>
            </a:r>
            <a:r>
              <a:rPr lang="en-US" sz="2100" dirty="0" err="1">
                <a:solidFill>
                  <a:schemeClr val="accent1">
                    <a:lumMod val="50000"/>
                  </a:schemeClr>
                </a:solidFill>
              </a:rPr>
              <a:t>dwavefederal.com</a:t>
            </a:r>
            <a:r>
              <a:rPr lang="en-US" sz="2100" dirty="0">
                <a:solidFill>
                  <a:schemeClr val="accent1">
                    <a:lumMod val="50000"/>
                  </a:schemeClr>
                </a:solidFill>
              </a:rPr>
              <a:t>/qubits-2017/ </a:t>
            </a:r>
            <a:endParaRPr lang="en-US" sz="2100" b="0" dirty="0">
              <a:solidFill>
                <a:schemeClr val="tx1"/>
              </a:solidFill>
              <a:latin typeface="Calibri Light" panose="020F0302020204030204" pitchFamily="34" charset="0"/>
            </a:endParaRPr>
          </a:p>
          <a:p>
            <a:r>
              <a:rPr lang="en-US" sz="2400" b="0" dirty="0">
                <a:solidFill>
                  <a:schemeClr val="tx1"/>
                </a:solidFill>
                <a:latin typeface="Calibri Light" panose="020F0302020204030204" pitchFamily="34" charset="0"/>
              </a:rPr>
              <a:t>2016: </a:t>
            </a:r>
            <a:r>
              <a:rPr lang="en-US" sz="2100" dirty="0">
                <a:solidFill>
                  <a:schemeClr val="accent1">
                    <a:lumMod val="50000"/>
                  </a:schemeClr>
                </a:solidFill>
                <a:latin typeface="Calibri Light" panose="020F0302020204030204" pitchFamily="34" charset="0"/>
              </a:rPr>
              <a:t>https://</a:t>
            </a:r>
            <a:r>
              <a:rPr lang="en-US" sz="2100" dirty="0" err="1">
                <a:solidFill>
                  <a:schemeClr val="accent1">
                    <a:lumMod val="50000"/>
                  </a:schemeClr>
                </a:solidFill>
                <a:latin typeface="Calibri Light" panose="020F0302020204030204" pitchFamily="34" charset="0"/>
              </a:rPr>
              <a:t>dl.dropboxusercontent.com</a:t>
            </a:r>
            <a:r>
              <a:rPr lang="en-US" sz="2100" dirty="0">
                <a:solidFill>
                  <a:schemeClr val="accent1">
                    <a:lumMod val="50000"/>
                  </a:schemeClr>
                </a:solidFill>
                <a:latin typeface="Calibri Light" panose="020F0302020204030204" pitchFamily="34" charset="0"/>
              </a:rPr>
              <a:t>/u/127187/User%20Group%20Presentations-selected/</a:t>
            </a:r>
            <a:r>
              <a:rPr lang="en-US" sz="2100" dirty="0" err="1">
                <a:solidFill>
                  <a:schemeClr val="accent1">
                    <a:lumMod val="50000"/>
                  </a:schemeClr>
                </a:solidFill>
                <a:latin typeface="Calibri Light" panose="020F0302020204030204" pitchFamily="34" charset="0"/>
              </a:rPr>
              <a:t>Qubits_User_Group_Presentations_Index.html</a:t>
            </a:r>
            <a:endParaRPr lang="en-US" sz="2100" dirty="0">
              <a:solidFill>
                <a:schemeClr val="accent1">
                  <a:lumMod val="50000"/>
                </a:schemeClr>
              </a:solidFill>
              <a:latin typeface="Calibri Light" panose="020F0302020204030204" pitchFamily="34" charset="0"/>
            </a:endParaRPr>
          </a:p>
          <a:p>
            <a:pPr marL="241300" lvl="1" indent="0">
              <a:buNone/>
            </a:pPr>
            <a:endParaRPr lang="en-US" sz="2400" u="sng" dirty="0">
              <a:latin typeface="Calibri Light" panose="020F0302020204030204" pitchFamily="34" charset="0"/>
            </a:endParaRPr>
          </a:p>
          <a:p>
            <a:pPr marL="72707" indent="0">
              <a:buNone/>
            </a:pPr>
            <a:r>
              <a:rPr lang="en-US" b="0" dirty="0">
                <a:solidFill>
                  <a:schemeClr val="tx1"/>
                </a:solidFill>
                <a:latin typeface="Calibri Light" panose="020F0302020204030204" pitchFamily="34" charset="0"/>
              </a:rPr>
              <a:t>LANL Rapid Response Projects:</a:t>
            </a:r>
          </a:p>
          <a:p>
            <a:r>
              <a:rPr lang="en-US" sz="2300" dirty="0">
                <a:solidFill>
                  <a:schemeClr val="accent1">
                    <a:lumMod val="50000"/>
                  </a:schemeClr>
                </a:solidFill>
                <a:latin typeface="Calibri Light" panose="020F0302020204030204" pitchFamily="34" charset="0"/>
              </a:rPr>
              <a:t>http://</a:t>
            </a:r>
            <a:r>
              <a:rPr lang="en-US" sz="2300" dirty="0" err="1">
                <a:solidFill>
                  <a:schemeClr val="accent1">
                    <a:lumMod val="50000"/>
                  </a:schemeClr>
                </a:solidFill>
                <a:latin typeface="Calibri Light" panose="020F0302020204030204" pitchFamily="34" charset="0"/>
              </a:rPr>
              <a:t>www.lanl.gov</a:t>
            </a:r>
            <a:r>
              <a:rPr lang="en-US" sz="2300" dirty="0">
                <a:solidFill>
                  <a:schemeClr val="accent1">
                    <a:lumMod val="50000"/>
                  </a:schemeClr>
                </a:solidFill>
                <a:latin typeface="Calibri Light" panose="020F0302020204030204" pitchFamily="34" charset="0"/>
              </a:rPr>
              <a:t>/projects//national-security-education-center/information-science-technology/</a:t>
            </a:r>
            <a:r>
              <a:rPr lang="en-US" sz="2300" dirty="0" err="1">
                <a:solidFill>
                  <a:schemeClr val="accent1">
                    <a:lumMod val="50000"/>
                  </a:schemeClr>
                </a:solidFill>
                <a:latin typeface="Calibri Light" panose="020F0302020204030204" pitchFamily="34" charset="0"/>
              </a:rPr>
              <a:t>dwave</a:t>
            </a:r>
            <a:r>
              <a:rPr lang="en-US" sz="2300" dirty="0">
                <a:solidFill>
                  <a:schemeClr val="accent1">
                    <a:lumMod val="50000"/>
                  </a:schemeClr>
                </a:solidFill>
                <a:latin typeface="Calibri Light" panose="020F0302020204030204" pitchFamily="34" charset="0"/>
              </a:rPr>
              <a:t>/</a:t>
            </a:r>
            <a:r>
              <a:rPr lang="en-US" sz="2300" dirty="0" err="1">
                <a:solidFill>
                  <a:schemeClr val="accent1">
                    <a:lumMod val="50000"/>
                  </a:schemeClr>
                </a:solidFill>
                <a:latin typeface="Calibri Light" panose="020F0302020204030204" pitchFamily="34" charset="0"/>
              </a:rPr>
              <a:t>index.php</a:t>
            </a:r>
            <a:endParaRPr lang="en-US" sz="2300" dirty="0">
              <a:solidFill>
                <a:schemeClr val="accent1">
                  <a:lumMod val="50000"/>
                </a:schemeClr>
              </a:solidFill>
              <a:latin typeface="Calibri Light" panose="020F0302020204030204" pitchFamily="34" charset="0"/>
            </a:endParaRPr>
          </a:p>
          <a:p>
            <a:endParaRPr lang="en-US" b="0" dirty="0">
              <a:solidFill>
                <a:schemeClr val="tx1"/>
              </a:solidFill>
              <a:latin typeface="Calibri Light" panose="020F0302020204030204" pitchFamily="34" charset="0"/>
            </a:endParaRPr>
          </a:p>
          <a:p>
            <a:endParaRPr lang="en-US" sz="1800" dirty="0">
              <a:latin typeface="Calibri Light" panose="020F0302020204030204" pitchFamily="34" charset="0"/>
            </a:endParaRPr>
          </a:p>
          <a:p>
            <a:pPr lvl="1"/>
            <a:endParaRPr lang="en-US" dirty="0">
              <a:latin typeface="Calibri Light" panose="020F0302020204030204" pitchFamily="34" charset="0"/>
            </a:endParaRPr>
          </a:p>
          <a:p>
            <a:pPr lvl="1"/>
            <a:endParaRPr lang="en-US" dirty="0">
              <a:latin typeface="Calibri Light" panose="020F0302020204030204" pitchFamily="34" charset="0"/>
            </a:endParaRPr>
          </a:p>
          <a:p>
            <a:pPr lvl="1"/>
            <a:endParaRPr lang="en-US" dirty="0">
              <a:latin typeface="Calibri Light" panose="020F0302020204030204" pitchFamily="34" charset="0"/>
            </a:endParaRPr>
          </a:p>
          <a:p>
            <a:endParaRPr lang="en-US" b="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937777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DF9C532-0D66-DA46-B84E-6D3320CB8626}"/>
              </a:ext>
            </a:extLst>
          </p:cNvPr>
          <p:cNvSpPr>
            <a:spLocks noGrp="1"/>
          </p:cNvSpPr>
          <p:nvPr>
            <p:ph type="ctrTitle"/>
          </p:nvPr>
        </p:nvSpPr>
        <p:spPr/>
        <p:txBody>
          <a:bodyPr/>
          <a:lstStyle/>
          <a:p>
            <a:r>
              <a:rPr lang="en-US" dirty="0"/>
              <a:t>Backup</a:t>
            </a:r>
          </a:p>
        </p:txBody>
      </p:sp>
      <p:sp>
        <p:nvSpPr>
          <p:cNvPr id="5" name="Subtitle 4">
            <a:extLst>
              <a:ext uri="{FF2B5EF4-FFF2-40B4-BE49-F238E27FC236}">
                <a16:creationId xmlns:a16="http://schemas.microsoft.com/office/drawing/2014/main" xmlns="" id="{B9EA0D9A-B273-8E48-87E0-17FB3158B2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8191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49FF7-1F82-5C4D-A01B-59F0C6B234DF}"/>
              </a:ext>
            </a:extLst>
          </p:cNvPr>
          <p:cNvSpPr>
            <a:spLocks noGrp="1"/>
          </p:cNvSpPr>
          <p:nvPr>
            <p:ph type="title"/>
          </p:nvPr>
        </p:nvSpPr>
        <p:spPr/>
        <p:txBody>
          <a:bodyPr/>
          <a:lstStyle/>
          <a:p>
            <a:r>
              <a:rPr lang="en-US" dirty="0"/>
              <a:t>Preliminary Visualization</a:t>
            </a:r>
          </a:p>
        </p:txBody>
      </p:sp>
      <p:pic>
        <p:nvPicPr>
          <p:cNvPr id="9" name="Content Placeholder 8">
            <a:extLst>
              <a:ext uri="{FF2B5EF4-FFF2-40B4-BE49-F238E27FC236}">
                <a16:creationId xmlns:a16="http://schemas.microsoft.com/office/drawing/2014/main" xmlns="" id="{AD81D6AE-BABC-8F4A-9B75-4C9BEF4CEB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1781" y="1487264"/>
            <a:ext cx="6599865" cy="4949899"/>
          </a:xfrm>
        </p:spPr>
      </p:pic>
    </p:spTree>
    <p:extLst>
      <p:ext uri="{BB962C8B-B14F-4D97-AF65-F5344CB8AC3E}">
        <p14:creationId xmlns:p14="http://schemas.microsoft.com/office/powerpoint/2010/main" val="302471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8B05003-F4D8-E44E-83C6-EB41CC582A8A}"/>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xmlns="" id="{6B27C0B6-B3E3-4440-B8C1-9F95E90D628E}"/>
              </a:ext>
            </a:extLst>
          </p:cNvPr>
          <p:cNvSpPr>
            <a:spLocks noGrp="1"/>
          </p:cNvSpPr>
          <p:nvPr>
            <p:ph idx="1"/>
          </p:nvPr>
        </p:nvSpPr>
        <p:spPr/>
        <p:txBody>
          <a:bodyPr/>
          <a:lstStyle/>
          <a:p>
            <a:r>
              <a:rPr lang="en-US" dirty="0"/>
              <a:t>Detecting lateral movement via maximum independent set</a:t>
            </a:r>
          </a:p>
          <a:p>
            <a:r>
              <a:rPr lang="en-US" dirty="0"/>
              <a:t>Achieving high performance with graph kernels on a D-Wave quantum computer</a:t>
            </a:r>
          </a:p>
          <a:p>
            <a:r>
              <a:rPr lang="en-US" dirty="0"/>
              <a:t>Implications for cyber analyses</a:t>
            </a:r>
          </a:p>
          <a:p>
            <a:endParaRPr lang="en-US" dirty="0"/>
          </a:p>
        </p:txBody>
      </p:sp>
      <p:sp>
        <p:nvSpPr>
          <p:cNvPr id="2" name="Right Arrow 1">
            <a:extLst>
              <a:ext uri="{FF2B5EF4-FFF2-40B4-BE49-F238E27FC236}">
                <a16:creationId xmlns:a16="http://schemas.microsoft.com/office/drawing/2014/main" xmlns="" id="{AA8679AE-BD19-A644-961C-443D3CCEC565}"/>
              </a:ext>
            </a:extLst>
          </p:cNvPr>
          <p:cNvSpPr/>
          <p:nvPr/>
        </p:nvSpPr>
        <p:spPr>
          <a:xfrm>
            <a:off x="-65988" y="1574276"/>
            <a:ext cx="622169" cy="273377"/>
          </a:xfrm>
          <a:prstGeom prst="rightArrow">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9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DE7F20-FF67-B84A-B54C-17C2CAEC597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8996E3F-A85C-0642-8CFE-F2A200CF48E9}"/>
              </a:ext>
            </a:extLst>
          </p:cNvPr>
          <p:cNvSpPr>
            <a:spLocks noGrp="1"/>
          </p:cNvSpPr>
          <p:nvPr>
            <p:ph idx="1"/>
          </p:nvPr>
        </p:nvSpPr>
        <p:spPr/>
        <p:txBody>
          <a:bodyPr/>
          <a:lstStyle/>
          <a:p>
            <a:r>
              <a:rPr lang="en-US" dirty="0"/>
              <a:t>Why not use connected components (much faster)?  </a:t>
            </a:r>
          </a:p>
          <a:p>
            <a:pPr lvl="1"/>
            <a:r>
              <a:rPr lang="en-US" dirty="0"/>
              <a:t>Could, but doesn’t give intuition about “how close to connected”</a:t>
            </a:r>
          </a:p>
          <a:p>
            <a:r>
              <a:rPr lang="en-US" dirty="0"/>
              <a:t>Need to find Goldilocks-size graphs</a:t>
            </a:r>
          </a:p>
          <a:p>
            <a:pPr lvl="1"/>
            <a:r>
              <a:rPr lang="en-US" dirty="0"/>
              <a:t>If too small,  runs fast enough classically</a:t>
            </a:r>
          </a:p>
          <a:p>
            <a:pPr lvl="1"/>
            <a:r>
              <a:rPr lang="en-US" dirty="0"/>
              <a:t>If too big, even with medium-scale quantum acceleration, exponential algorithm still infeasible </a:t>
            </a:r>
          </a:p>
          <a:p>
            <a:pPr lvl="2"/>
            <a:r>
              <a:rPr lang="en-US" dirty="0"/>
              <a:t>If QPU solves 10% of problem, 2</a:t>
            </a:r>
            <a:r>
              <a:rPr lang="en-US" baseline="30000" dirty="0"/>
              <a:t>10</a:t>
            </a:r>
            <a:r>
              <a:rPr lang="en-US" dirty="0"/>
              <a:t> combinations of those may be feasible</a:t>
            </a:r>
          </a:p>
          <a:p>
            <a:pPr lvl="2"/>
            <a:r>
              <a:rPr lang="en-US" dirty="0"/>
              <a:t>If QPU solves 1% of problem, 2</a:t>
            </a:r>
            <a:r>
              <a:rPr lang="en-US" baseline="30000" dirty="0"/>
              <a:t>100</a:t>
            </a:r>
            <a:r>
              <a:rPr lang="en-US" dirty="0"/>
              <a:t> combinations is not feasible</a:t>
            </a:r>
          </a:p>
          <a:p>
            <a:pPr lvl="1"/>
            <a:endParaRPr lang="en-US" dirty="0"/>
          </a:p>
        </p:txBody>
      </p:sp>
    </p:spTree>
    <p:extLst>
      <p:ext uri="{BB962C8B-B14F-4D97-AF65-F5344CB8AC3E}">
        <p14:creationId xmlns:p14="http://schemas.microsoft.com/office/powerpoint/2010/main" val="2784200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83419"/>
            <a:ext cx="3596754" cy="667961"/>
          </a:xfrm>
        </p:spPr>
        <p:txBody>
          <a:bodyPr/>
          <a:lstStyle/>
          <a:p>
            <a:r>
              <a:rPr lang="en-US" dirty="0"/>
              <a:t>Cause for Optimism</a:t>
            </a:r>
          </a:p>
        </p:txBody>
      </p:sp>
      <p:sp>
        <p:nvSpPr>
          <p:cNvPr id="3" name="Content Placeholder 2"/>
          <p:cNvSpPr>
            <a:spLocks noGrp="1"/>
          </p:cNvSpPr>
          <p:nvPr>
            <p:ph idx="1"/>
          </p:nvPr>
        </p:nvSpPr>
        <p:spPr/>
        <p:txBody>
          <a:bodyPr/>
          <a:lstStyle/>
          <a:p>
            <a:r>
              <a:rPr lang="en-US" dirty="0"/>
              <a:t>Graph coloring</a:t>
            </a:r>
          </a:p>
          <a:p>
            <a:r>
              <a:rPr lang="en-US" dirty="0"/>
              <a:t>Set-weighted covering</a:t>
            </a:r>
          </a:p>
          <a:p>
            <a:r>
              <a:rPr lang="en-US" dirty="0"/>
              <a:t>Topological sort</a:t>
            </a:r>
          </a:p>
          <a:p>
            <a:r>
              <a:rPr lang="en-US" dirty="0"/>
              <a:t>Graph coloring</a:t>
            </a:r>
          </a:p>
          <a:p>
            <a:r>
              <a:rPr lang="en-US" dirty="0"/>
              <a:t>Minimal vertex covering</a:t>
            </a:r>
          </a:p>
          <a:p>
            <a:r>
              <a:rPr lang="en-US" dirty="0"/>
              <a:t>Maximum weighted path cover</a:t>
            </a:r>
          </a:p>
          <a:p>
            <a:r>
              <a:rPr lang="en-US" dirty="0"/>
              <a:t>Multiple graph partitioning</a:t>
            </a:r>
          </a:p>
        </p:txBody>
      </p:sp>
      <p:grpSp>
        <p:nvGrpSpPr>
          <p:cNvPr id="6" name="Group 5"/>
          <p:cNvGrpSpPr/>
          <p:nvPr/>
        </p:nvGrpSpPr>
        <p:grpSpPr>
          <a:xfrm>
            <a:off x="2738556" y="754195"/>
            <a:ext cx="10464677" cy="4425806"/>
            <a:chOff x="2738556" y="311728"/>
            <a:chExt cx="10464677" cy="4425806"/>
          </a:xfrm>
        </p:grpSpPr>
        <p:sp>
          <p:nvSpPr>
            <p:cNvPr id="4" name="Content Placeholder 2"/>
            <p:cNvSpPr txBox="1">
              <a:spLocks/>
            </p:cNvSpPr>
            <p:nvPr/>
          </p:nvSpPr>
          <p:spPr>
            <a:xfrm>
              <a:off x="4557997" y="1068060"/>
              <a:ext cx="8645236" cy="3669474"/>
            </a:xfrm>
            <a:prstGeom prst="rect">
              <a:avLst/>
            </a:prstGeom>
          </p:spPr>
          <p:txBody>
            <a:bodyPr/>
            <a:lstStyle>
              <a:lvl1pPr marL="204788" indent="-204788" algn="l" defTabSz="685800" rtl="0" eaLnBrk="1" latinLnBrk="0" hangingPunct="1">
                <a:lnSpc>
                  <a:spcPct val="90000"/>
                </a:lnSpc>
                <a:spcBef>
                  <a:spcPts val="750"/>
                </a:spcBef>
                <a:buClr>
                  <a:srgbClr val="123C91"/>
                </a:buClr>
                <a:buFont typeface="Arial" pitchFamily="34" charset="0"/>
                <a:buChar char="•"/>
                <a:defRPr lang="en-US" sz="1800" b="0" kern="1200" noProof="0">
                  <a:solidFill>
                    <a:schemeClr val="tx1"/>
                  </a:solidFill>
                  <a:latin typeface="+mj-lt"/>
                  <a:ea typeface="+mn-ea"/>
                  <a:cs typeface="Arial" pitchFamily="34" charset="0"/>
                </a:defRPr>
              </a:lvl1pPr>
              <a:lvl2pPr marL="403622" indent="-222647" algn="l" defTabSz="685800" rtl="0" eaLnBrk="1" latinLnBrk="0" hangingPunct="1">
                <a:lnSpc>
                  <a:spcPct val="90000"/>
                </a:lnSpc>
                <a:spcBef>
                  <a:spcPts val="300"/>
                </a:spcBef>
                <a:spcAft>
                  <a:spcPts val="600"/>
                </a:spcAft>
                <a:buClr>
                  <a:srgbClr val="123C91"/>
                </a:buClr>
                <a:buFont typeface="Arial" pitchFamily="34" charset="0"/>
                <a:buChar char="–"/>
                <a:defRPr lang="en-US" sz="1500" b="0" kern="1200" noProof="0">
                  <a:solidFill>
                    <a:schemeClr val="tx1"/>
                  </a:solidFill>
                  <a:latin typeface="+mj-lt"/>
                  <a:ea typeface="+mn-ea"/>
                  <a:cs typeface="Arial" pitchFamily="34" charset="0"/>
                </a:defRPr>
              </a:lvl2pPr>
              <a:lvl3pPr marL="560785" indent="-157163" algn="l" defTabSz="685800" rtl="0" eaLnBrk="1" latinLnBrk="0" hangingPunct="1">
                <a:lnSpc>
                  <a:spcPct val="90000"/>
                </a:lnSpc>
                <a:spcBef>
                  <a:spcPts val="300"/>
                </a:spcBef>
                <a:spcAft>
                  <a:spcPts val="600"/>
                </a:spcAft>
                <a:buClr>
                  <a:srgbClr val="123C91"/>
                </a:buClr>
                <a:buFont typeface="Arial" pitchFamily="34" charset="0"/>
                <a:buChar char="•"/>
                <a:defRPr lang="en-US" sz="1350" b="0" kern="1200" noProof="0">
                  <a:solidFill>
                    <a:schemeClr val="tx1"/>
                  </a:solidFill>
                  <a:latin typeface="+mj-lt"/>
                  <a:ea typeface="+mn-ea"/>
                  <a:cs typeface="Arial" pitchFamily="34" charset="0"/>
                </a:defRPr>
              </a:lvl3pPr>
              <a:lvl4pPr marL="877491" indent="-272654" algn="l" defTabSz="685800" rtl="0" eaLnBrk="1" latinLnBrk="0" hangingPunct="1">
                <a:spcBef>
                  <a:spcPts val="750"/>
                </a:spcBef>
                <a:buFont typeface="Arial" pitchFamily="34" charset="0"/>
                <a:buChar char="–"/>
                <a:defRPr lang="en-US" sz="1500" kern="1200" noProof="0">
                  <a:solidFill>
                    <a:schemeClr val="tx1">
                      <a:lumMod val="75000"/>
                      <a:lumOff val="25000"/>
                    </a:schemeClr>
                  </a:solidFill>
                  <a:latin typeface="+mn-lt"/>
                  <a:ea typeface="+mn-ea"/>
                  <a:cs typeface="+mn-cs"/>
                </a:defRPr>
              </a:lvl4pPr>
              <a:lvl5pPr marL="1078706" indent="-201216" algn="l" defTabSz="685800" rtl="0" eaLnBrk="1" latinLnBrk="0" hangingPunct="1">
                <a:spcBef>
                  <a:spcPts val="750"/>
                </a:spcBef>
                <a:buFont typeface="Arial" pitchFamily="34" charset="0"/>
                <a:buChar char="»"/>
                <a:defRPr lang="en-US" sz="1500" kern="1200" noProof="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200" dirty="0">
                  <a:solidFill>
                    <a:srgbClr val="065CA7"/>
                  </a:solidFill>
                </a:rPr>
                <a:t>Code generation</a:t>
              </a:r>
            </a:p>
            <a:p>
              <a:pPr marL="0" indent="0">
                <a:buNone/>
              </a:pPr>
              <a:r>
                <a:rPr lang="en-US" sz="2200" dirty="0">
                  <a:solidFill>
                    <a:srgbClr val="065CA7"/>
                  </a:solidFill>
                </a:rPr>
                <a:t>Register sufficiency</a:t>
              </a:r>
            </a:p>
            <a:p>
              <a:pPr marL="0" indent="0">
                <a:buNone/>
              </a:pPr>
              <a:r>
                <a:rPr lang="en-US" sz="2200" dirty="0">
                  <a:solidFill>
                    <a:srgbClr val="065CA7"/>
                  </a:solidFill>
                </a:rPr>
                <a:t>Instruction scheduling</a:t>
              </a:r>
            </a:p>
            <a:p>
              <a:pPr marL="0" indent="0">
                <a:buNone/>
              </a:pPr>
              <a:r>
                <a:rPr lang="en-US" sz="2200" dirty="0">
                  <a:solidFill>
                    <a:srgbClr val="065CA7"/>
                  </a:solidFill>
                </a:rPr>
                <a:t>Register allocation, coalescing, </a:t>
              </a:r>
              <a:br>
                <a:rPr lang="en-US" sz="2200" dirty="0">
                  <a:solidFill>
                    <a:srgbClr val="065CA7"/>
                  </a:solidFill>
                </a:rPr>
              </a:br>
              <a:r>
                <a:rPr lang="en-US" sz="2200" dirty="0">
                  <a:solidFill>
                    <a:srgbClr val="065CA7"/>
                  </a:solidFill>
                </a:rPr>
                <a:t>    minimizing spill, and reuse</a:t>
              </a:r>
            </a:p>
            <a:p>
              <a:pPr marL="0" indent="0">
                <a:buNone/>
              </a:pPr>
              <a:r>
                <a:rPr lang="en-US" sz="2200" dirty="0">
                  <a:solidFill>
                    <a:srgbClr val="065CA7"/>
                  </a:solidFill>
                </a:rPr>
                <a:t>Global reference allocation</a:t>
              </a:r>
            </a:p>
            <a:p>
              <a:pPr marL="0" indent="0">
                <a:buNone/>
              </a:pPr>
              <a:r>
                <a:rPr lang="en-US" sz="2200" dirty="0">
                  <a:solidFill>
                    <a:srgbClr val="065CA7"/>
                  </a:solidFill>
                </a:rPr>
                <a:t>Array unification</a:t>
              </a:r>
            </a:p>
            <a:p>
              <a:pPr marL="0" indent="0">
                <a:buNone/>
              </a:pPr>
              <a:r>
                <a:rPr lang="en-US" sz="2200" dirty="0">
                  <a:solidFill>
                    <a:srgbClr val="065CA7"/>
                  </a:solidFill>
                </a:rPr>
                <a:t>Distributed memory layout</a:t>
              </a:r>
            </a:p>
          </p:txBody>
        </p:sp>
        <p:sp>
          <p:nvSpPr>
            <p:cNvPr id="5" name="Title 1"/>
            <p:cNvSpPr txBox="1">
              <a:spLocks/>
            </p:cNvSpPr>
            <p:nvPr/>
          </p:nvSpPr>
          <p:spPr>
            <a:xfrm>
              <a:off x="2738556" y="311728"/>
              <a:ext cx="6315794" cy="667961"/>
            </a:xfrm>
            <a:prstGeom prst="rect">
              <a:avLst/>
            </a:prstGeom>
          </p:spPr>
          <p:txBody>
            <a:bodyPr lIns="0" tIns="0" rIns="0" bIns="0" anchor="ctr" anchorCtr="0"/>
            <a:lstStyle>
              <a:lvl1pPr algn="l" defTabSz="685800" rtl="0" eaLnBrk="1" latinLnBrk="0" hangingPunct="1">
                <a:spcBef>
                  <a:spcPct val="0"/>
                </a:spcBef>
                <a:buNone/>
                <a:defRPr sz="2400" b="1" kern="1200">
                  <a:solidFill>
                    <a:srgbClr val="123C91"/>
                  </a:solidFill>
                  <a:effectLst/>
                  <a:latin typeface="Corbel" pitchFamily="34" charset="0"/>
                  <a:ea typeface="+mj-ea"/>
                  <a:cs typeface="+mj-cs"/>
                </a:defRPr>
              </a:lvl1pPr>
            </a:lstStyle>
            <a:p>
              <a:r>
                <a:rPr lang="en-US" dirty="0">
                  <a:latin typeface="+mj-lt"/>
                </a:rPr>
                <a:t>NP-hard Problems Solved in Modern Compilers</a:t>
              </a:r>
            </a:p>
          </p:txBody>
        </p:sp>
      </p:grpSp>
    </p:spTree>
    <p:extLst>
      <p:ext uri="{BB962C8B-B14F-4D97-AF65-F5344CB8AC3E}">
        <p14:creationId xmlns:p14="http://schemas.microsoft.com/office/powerpoint/2010/main" val="32118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Content Placeholder 4"/>
          <p:cNvSpPr>
            <a:spLocks noGrp="1"/>
          </p:cNvSpPr>
          <p:nvPr>
            <p:ph idx="1"/>
          </p:nvPr>
        </p:nvSpPr>
        <p:spPr/>
        <p:txBody>
          <a:bodyPr/>
          <a:lstStyle/>
          <a:p>
            <a:r>
              <a:rPr lang="en-US" dirty="0"/>
              <a:t>Execution of some compute-intense graph kernels on D-Wave systems has yielded better answers than classical counterparts</a:t>
            </a:r>
          </a:p>
          <a:p>
            <a:pPr lvl="1"/>
            <a:r>
              <a:rPr lang="en-US" dirty="0" err="1"/>
              <a:t>Mniszewski</a:t>
            </a:r>
            <a:r>
              <a:rPr lang="en-US" dirty="0"/>
              <a:t> et al., Quantum Annealing Approaches to Graph Partitioning on the D-Wave System, </a:t>
            </a:r>
            <a:r>
              <a:rPr lang="en-US" sz="1200" dirty="0">
                <a:hlinkClick r:id="rId2"/>
              </a:rPr>
              <a:t>https://dwavefederal.com/app/uploads/2017/10/Qubits-Day-2-Morning-4_Susan_LANL.pdf</a:t>
            </a:r>
            <a:endParaRPr lang="en-US" sz="1200" dirty="0"/>
          </a:p>
          <a:p>
            <a:r>
              <a:rPr lang="en-US" dirty="0" err="1"/>
              <a:t>DWave_NetworkX</a:t>
            </a:r>
            <a:r>
              <a:rPr lang="en-US" dirty="0"/>
              <a:t> includes a set of compute-intensive kernels</a:t>
            </a:r>
          </a:p>
          <a:p>
            <a:pPr lvl="1"/>
            <a:r>
              <a:rPr lang="en-US" dirty="0"/>
              <a:t>Minimum vertex cover, minimum vertex coloring, maximum cut, maximum independent set, maximal matching, signed social network</a:t>
            </a:r>
          </a:p>
          <a:p>
            <a:pPr lvl="1"/>
            <a:r>
              <a:rPr lang="en-US" sz="1400" dirty="0">
                <a:hlinkClick r:id="rId3"/>
              </a:rPr>
              <a:t>https://github.com/dwavesystems/dwave_networkx</a:t>
            </a:r>
            <a:r>
              <a:rPr lang="en-US" sz="1400" dirty="0"/>
              <a:t> </a:t>
            </a:r>
          </a:p>
          <a:p>
            <a:r>
              <a:rPr lang="en-US" dirty="0"/>
              <a:t>Given exponential growth of computation with problem size, analysts have avoided these kernels, which are becoming tractable</a:t>
            </a:r>
          </a:p>
          <a:p>
            <a:r>
              <a:rPr lang="en-US" dirty="0"/>
              <a:t>For what cyber problems are these (or similar) kernels useful?</a:t>
            </a:r>
          </a:p>
        </p:txBody>
      </p:sp>
    </p:spTree>
    <p:extLst>
      <p:ext uri="{BB962C8B-B14F-4D97-AF65-F5344CB8AC3E}">
        <p14:creationId xmlns:p14="http://schemas.microsoft.com/office/powerpoint/2010/main" val="5616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825A8F56-BEAA-C64F-B239-DDFC795C806A}"/>
              </a:ext>
            </a:extLst>
          </p:cNvPr>
          <p:cNvGrpSpPr/>
          <p:nvPr/>
        </p:nvGrpSpPr>
        <p:grpSpPr>
          <a:xfrm>
            <a:off x="4999106" y="1401202"/>
            <a:ext cx="5156318" cy="2282712"/>
            <a:chOff x="4999106" y="1401202"/>
            <a:chExt cx="5156318" cy="2282712"/>
          </a:xfrm>
        </p:grpSpPr>
        <p:pic>
          <p:nvPicPr>
            <p:cNvPr id="5" name="Picture 4">
              <a:extLst>
                <a:ext uri="{FF2B5EF4-FFF2-40B4-BE49-F238E27FC236}">
                  <a16:creationId xmlns:a16="http://schemas.microsoft.com/office/drawing/2014/main" xmlns="" id="{F48AB93F-8D74-454D-98A4-6F8E776D5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106" y="1436288"/>
              <a:ext cx="5156318" cy="2247626"/>
            </a:xfrm>
            <a:prstGeom prst="rect">
              <a:avLst/>
            </a:prstGeom>
          </p:spPr>
        </p:pic>
        <p:sp>
          <p:nvSpPr>
            <p:cNvPr id="8" name="Down Arrow 7">
              <a:extLst>
                <a:ext uri="{FF2B5EF4-FFF2-40B4-BE49-F238E27FC236}">
                  <a16:creationId xmlns:a16="http://schemas.microsoft.com/office/drawing/2014/main" xmlns="" id="{9CB6D6A6-22C9-EA41-86DF-F6AD4B5AF52A}"/>
                </a:ext>
              </a:extLst>
            </p:cNvPr>
            <p:cNvSpPr/>
            <p:nvPr/>
          </p:nvSpPr>
          <p:spPr>
            <a:xfrm>
              <a:off x="7249416" y="1401202"/>
              <a:ext cx="269715" cy="3947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8E199C2-5780-D94C-B3E7-2E2F4FCD234F}"/>
              </a:ext>
            </a:extLst>
          </p:cNvPr>
          <p:cNvSpPr>
            <a:spLocks noGrp="1"/>
          </p:cNvSpPr>
          <p:nvPr>
            <p:ph type="title"/>
          </p:nvPr>
        </p:nvSpPr>
        <p:spPr/>
        <p:txBody>
          <a:bodyPr/>
          <a:lstStyle/>
          <a:p>
            <a:r>
              <a:rPr lang="en-US" dirty="0"/>
              <a:t>Detecting Lateral Movement</a:t>
            </a:r>
          </a:p>
        </p:txBody>
      </p:sp>
      <p:sp>
        <p:nvSpPr>
          <p:cNvPr id="3" name="Content Placeholder 2">
            <a:extLst>
              <a:ext uri="{FF2B5EF4-FFF2-40B4-BE49-F238E27FC236}">
                <a16:creationId xmlns:a16="http://schemas.microsoft.com/office/drawing/2014/main" xmlns="" id="{2843F6D8-876F-FA4E-81E3-AE96AD5D1F8C}"/>
              </a:ext>
            </a:extLst>
          </p:cNvPr>
          <p:cNvSpPr>
            <a:spLocks noGrp="1"/>
          </p:cNvSpPr>
          <p:nvPr>
            <p:ph idx="1"/>
          </p:nvPr>
        </p:nvSpPr>
        <p:spPr/>
        <p:txBody>
          <a:bodyPr/>
          <a:lstStyle/>
          <a:p>
            <a:r>
              <a:rPr lang="en-US" dirty="0"/>
              <a:t>On graph of point-to-point logins </a:t>
            </a:r>
            <a:br>
              <a:rPr lang="en-US" dirty="0"/>
            </a:br>
            <a:r>
              <a:rPr lang="en-US" dirty="0"/>
              <a:t>(</a:t>
            </a:r>
            <a:r>
              <a:rPr lang="en-US" dirty="0" err="1"/>
              <a:t>ssh</a:t>
            </a:r>
            <a:r>
              <a:rPr lang="en-US" dirty="0"/>
              <a:t>, RDP), calculate maximum</a:t>
            </a:r>
            <a:br>
              <a:rPr lang="en-US" dirty="0"/>
            </a:br>
            <a:r>
              <a:rPr lang="en-US" dirty="0"/>
              <a:t>independent set (largest set of</a:t>
            </a:r>
            <a:br>
              <a:rPr lang="en-US" dirty="0"/>
            </a:br>
            <a:r>
              <a:rPr lang="en-US" dirty="0"/>
              <a:t>non-adjacent vertices)</a:t>
            </a:r>
          </a:p>
          <a:p>
            <a:r>
              <a:rPr lang="en-US" dirty="0"/>
              <a:t>As point-to-point logins explore</a:t>
            </a:r>
            <a:br>
              <a:rPr lang="en-US" dirty="0"/>
            </a:br>
            <a:r>
              <a:rPr lang="en-US" dirty="0"/>
              <a:t>more of the enterprise network,</a:t>
            </a:r>
            <a:br>
              <a:rPr lang="en-US" dirty="0"/>
            </a:br>
            <a:r>
              <a:rPr lang="en-US" dirty="0"/>
              <a:t>MIS shrinks</a:t>
            </a:r>
          </a:p>
          <a:p>
            <a:r>
              <a:rPr lang="en-US" dirty="0"/>
              <a:t>Can be used as another indicator of lateral movement</a:t>
            </a:r>
          </a:p>
        </p:txBody>
      </p:sp>
      <p:sp>
        <p:nvSpPr>
          <p:cNvPr id="7" name="TextBox 6">
            <a:extLst>
              <a:ext uri="{FF2B5EF4-FFF2-40B4-BE49-F238E27FC236}">
                <a16:creationId xmlns:a16="http://schemas.microsoft.com/office/drawing/2014/main" xmlns="" id="{F9E0CBDD-84A0-E94B-A06A-BEEF2FDCF515}"/>
              </a:ext>
            </a:extLst>
          </p:cNvPr>
          <p:cNvSpPr txBox="1"/>
          <p:nvPr/>
        </p:nvSpPr>
        <p:spPr>
          <a:xfrm>
            <a:off x="6426516" y="6288010"/>
            <a:ext cx="2771913" cy="184666"/>
          </a:xfrm>
          <a:prstGeom prst="rect">
            <a:avLst/>
          </a:prstGeom>
          <a:noFill/>
        </p:spPr>
        <p:txBody>
          <a:bodyPr wrap="none" rtlCol="0">
            <a:spAutoFit/>
          </a:bodyPr>
          <a:lstStyle/>
          <a:p>
            <a:r>
              <a:rPr lang="en-US" sz="600" dirty="0"/>
              <a:t>https://blog.rapid7.com/content/images/post-images/53326/the-attack-</a:t>
            </a:r>
            <a:r>
              <a:rPr lang="en-US" sz="600" dirty="0" err="1"/>
              <a:t>chain.png</a:t>
            </a:r>
            <a:endParaRPr lang="en-US" sz="600" dirty="0"/>
          </a:p>
        </p:txBody>
      </p:sp>
    </p:spTree>
    <p:extLst>
      <p:ext uri="{BB962C8B-B14F-4D97-AF65-F5344CB8AC3E}">
        <p14:creationId xmlns:p14="http://schemas.microsoft.com/office/powerpoint/2010/main" val="283888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Independent Set (MIS)</a:t>
            </a:r>
          </a:p>
        </p:txBody>
      </p:sp>
      <p:sp>
        <p:nvSpPr>
          <p:cNvPr id="3" name="Content Placeholder 2"/>
          <p:cNvSpPr>
            <a:spLocks noGrp="1"/>
          </p:cNvSpPr>
          <p:nvPr>
            <p:ph idx="1"/>
          </p:nvPr>
        </p:nvSpPr>
        <p:spPr>
          <a:xfrm>
            <a:off x="249382" y="1508166"/>
            <a:ext cx="4936076" cy="4892632"/>
          </a:xfrm>
        </p:spPr>
        <p:txBody>
          <a:bodyPr/>
          <a:lstStyle/>
          <a:p>
            <a:r>
              <a:rPr lang="en-US" dirty="0"/>
              <a:t>An </a:t>
            </a:r>
            <a:r>
              <a:rPr lang="en-US" i="1" dirty="0"/>
              <a:t>independent set </a:t>
            </a:r>
            <a:r>
              <a:rPr lang="en-US" dirty="0"/>
              <a:t>is a set of vertices in a graph, no two of which are adjacent. A </a:t>
            </a:r>
            <a:r>
              <a:rPr lang="en-US" i="1" dirty="0"/>
              <a:t>maximum independent set </a:t>
            </a:r>
            <a:r>
              <a:rPr lang="en-US" dirty="0"/>
              <a:t>is an independent set of largest possible size for a given graph G.</a:t>
            </a:r>
          </a:p>
          <a:p>
            <a:r>
              <a:rPr lang="en-US" dirty="0"/>
              <a:t>NP-hard problem</a:t>
            </a:r>
          </a:p>
          <a:p>
            <a:pPr marL="0" indent="0">
              <a:buNone/>
            </a:pPr>
            <a:r>
              <a:rPr lang="en-US" dirty="0"/>
              <a:t/>
            </a:r>
            <a:br>
              <a:rPr lang="en-US" dirty="0"/>
            </a:br>
            <a:endParaRPr lang="en-US" dirty="0"/>
          </a:p>
          <a:p>
            <a:r>
              <a:rPr lang="en-US" sz="1600" b="1" dirty="0"/>
              <a:t>For exact solutions</a:t>
            </a:r>
            <a:r>
              <a:rPr lang="en-US" sz="1600" dirty="0"/>
              <a:t>, a set is independent if and only if its complement is a vertex cover. Therefore, the sum of the size of the largest independent set α(G) and the size of a minimum vertex cover β(G) is equal to the number of vertices in the graph.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427" y="1904678"/>
            <a:ext cx="2794000" cy="2794000"/>
          </a:xfrm>
          <a:prstGeom prst="rect">
            <a:avLst/>
          </a:prstGeom>
        </p:spPr>
      </p:pic>
      <p:sp>
        <p:nvSpPr>
          <p:cNvPr id="5" name="TextBox 4"/>
          <p:cNvSpPr txBox="1"/>
          <p:nvPr/>
        </p:nvSpPr>
        <p:spPr>
          <a:xfrm>
            <a:off x="6251757" y="4698678"/>
            <a:ext cx="2661819" cy="646331"/>
          </a:xfrm>
          <a:prstGeom prst="rect">
            <a:avLst/>
          </a:prstGeom>
          <a:noFill/>
        </p:spPr>
        <p:txBody>
          <a:bodyPr wrap="none" rtlCol="0">
            <a:spAutoFit/>
          </a:bodyPr>
          <a:lstStyle/>
          <a:p>
            <a:r>
              <a:rPr lang="en-US" sz="1200" dirty="0"/>
              <a:t>The nine blue vertices form a maximum</a:t>
            </a:r>
            <a:br>
              <a:rPr lang="en-US" sz="1200" dirty="0"/>
            </a:br>
            <a:r>
              <a:rPr lang="en-US" sz="1200" dirty="0"/>
              <a:t>independent set for the Generalized </a:t>
            </a:r>
            <a:br>
              <a:rPr lang="en-US" sz="1200" dirty="0"/>
            </a:br>
            <a:r>
              <a:rPr lang="en-US" sz="1200" dirty="0"/>
              <a:t>Petersen graph GP(12,4)</a:t>
            </a:r>
          </a:p>
        </p:txBody>
      </p:sp>
      <p:sp>
        <p:nvSpPr>
          <p:cNvPr id="6" name="TextBox 5"/>
          <p:cNvSpPr txBox="1"/>
          <p:nvPr/>
        </p:nvSpPr>
        <p:spPr>
          <a:xfrm>
            <a:off x="92597" y="6308203"/>
            <a:ext cx="5596404" cy="246221"/>
          </a:xfrm>
          <a:prstGeom prst="rect">
            <a:avLst/>
          </a:prstGeom>
          <a:noFill/>
        </p:spPr>
        <p:txBody>
          <a:bodyPr wrap="none" rtlCol="0">
            <a:spAutoFit/>
          </a:bodyPr>
          <a:lstStyle/>
          <a:p>
            <a:r>
              <a:rPr lang="en-US" sz="1000" dirty="0"/>
              <a:t>https://</a:t>
            </a:r>
            <a:r>
              <a:rPr lang="en-US" sz="1000" dirty="0" err="1"/>
              <a:t>en.wikipedia.org</a:t>
            </a:r>
            <a:r>
              <a:rPr lang="en-US" sz="1000" dirty="0"/>
              <a:t>/wiki/</a:t>
            </a:r>
            <a:r>
              <a:rPr lang="en-US" sz="1000" dirty="0" err="1"/>
              <a:t>Independent_set</a:t>
            </a:r>
            <a:r>
              <a:rPr lang="en-US" sz="1000" dirty="0"/>
              <a:t>_(</a:t>
            </a:r>
            <a:r>
              <a:rPr lang="en-US" sz="1000" dirty="0" err="1"/>
              <a:t>graph_theory</a:t>
            </a:r>
            <a:r>
              <a:rPr lang="en-US" sz="1000" dirty="0"/>
              <a:t>)#</a:t>
            </a:r>
            <a:r>
              <a:rPr lang="en-US" sz="1000" dirty="0" err="1"/>
              <a:t>Finding_maximum_independent_sets</a:t>
            </a:r>
            <a:endParaRPr lang="en-US" sz="1000" dirty="0"/>
          </a:p>
        </p:txBody>
      </p:sp>
    </p:spTree>
    <p:extLst>
      <p:ext uri="{BB962C8B-B14F-4D97-AF65-F5344CB8AC3E}">
        <p14:creationId xmlns:p14="http://schemas.microsoft.com/office/powerpoint/2010/main" val="98867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A049DC-963F-9540-8164-23468F5C5B53}"/>
              </a:ext>
            </a:extLst>
          </p:cNvPr>
          <p:cNvSpPr>
            <a:spLocks noGrp="1"/>
          </p:cNvSpPr>
          <p:nvPr>
            <p:ph type="title"/>
          </p:nvPr>
        </p:nvSpPr>
        <p:spPr/>
        <p:txBody>
          <a:bodyPr/>
          <a:lstStyle/>
          <a:p>
            <a:r>
              <a:rPr lang="en-US" dirty="0"/>
              <a:t>Looking for a Good Graph Size</a:t>
            </a:r>
            <a:br>
              <a:rPr lang="en-US" dirty="0"/>
            </a:br>
            <a:r>
              <a:rPr lang="en-US" sz="2400" dirty="0"/>
              <a:t>Good == both relevant to large enterprise networks and feasible</a:t>
            </a:r>
            <a:endParaRPr lang="en-US" dirty="0"/>
          </a:p>
        </p:txBody>
      </p:sp>
      <p:graphicFrame>
        <p:nvGraphicFramePr>
          <p:cNvPr id="4" name="Content Placeholder 3">
            <a:extLst>
              <a:ext uri="{FF2B5EF4-FFF2-40B4-BE49-F238E27FC236}">
                <a16:creationId xmlns:a16="http://schemas.microsoft.com/office/drawing/2014/main" xmlns="" id="{C058BC15-9C20-3342-9AC8-B011326DC69F}"/>
              </a:ext>
            </a:extLst>
          </p:cNvPr>
          <p:cNvGraphicFramePr>
            <a:graphicFrameLocks noGrp="1"/>
          </p:cNvGraphicFramePr>
          <p:nvPr>
            <p:ph idx="1"/>
            <p:extLst>
              <p:ext uri="{D42A27DB-BD31-4B8C-83A1-F6EECF244321}">
                <p14:modId xmlns:p14="http://schemas.microsoft.com/office/powerpoint/2010/main" val="4231245288"/>
              </p:ext>
            </p:extLst>
          </p:nvPr>
        </p:nvGraphicFramePr>
        <p:xfrm>
          <a:off x="249238" y="1508125"/>
          <a:ext cx="8645525" cy="3235960"/>
        </p:xfrm>
        <a:graphic>
          <a:graphicData uri="http://schemas.openxmlformats.org/drawingml/2006/table">
            <a:tbl>
              <a:tblPr firstRow="1" bandRow="1">
                <a:tableStyleId>{5C22544A-7EE6-4342-B048-85BDC9FD1C3A}</a:tableStyleId>
              </a:tblPr>
              <a:tblGrid>
                <a:gridCol w="1729105">
                  <a:extLst>
                    <a:ext uri="{9D8B030D-6E8A-4147-A177-3AD203B41FA5}">
                      <a16:colId xmlns:a16="http://schemas.microsoft.com/office/drawing/2014/main" xmlns="" val="2935448627"/>
                    </a:ext>
                  </a:extLst>
                </a:gridCol>
                <a:gridCol w="1729105">
                  <a:extLst>
                    <a:ext uri="{9D8B030D-6E8A-4147-A177-3AD203B41FA5}">
                      <a16:colId xmlns:a16="http://schemas.microsoft.com/office/drawing/2014/main" xmlns="" val="488573033"/>
                    </a:ext>
                  </a:extLst>
                </a:gridCol>
                <a:gridCol w="1729105">
                  <a:extLst>
                    <a:ext uri="{9D8B030D-6E8A-4147-A177-3AD203B41FA5}">
                      <a16:colId xmlns:a16="http://schemas.microsoft.com/office/drawing/2014/main" xmlns="" val="3700083082"/>
                    </a:ext>
                  </a:extLst>
                </a:gridCol>
                <a:gridCol w="1729105">
                  <a:extLst>
                    <a:ext uri="{9D8B030D-6E8A-4147-A177-3AD203B41FA5}">
                      <a16:colId xmlns:a16="http://schemas.microsoft.com/office/drawing/2014/main" xmlns="" val="1579732819"/>
                    </a:ext>
                  </a:extLst>
                </a:gridCol>
                <a:gridCol w="1729105">
                  <a:extLst>
                    <a:ext uri="{9D8B030D-6E8A-4147-A177-3AD203B41FA5}">
                      <a16:colId xmlns:a16="http://schemas.microsoft.com/office/drawing/2014/main" xmlns="" val="570843852"/>
                    </a:ext>
                  </a:extLst>
                </a:gridCol>
              </a:tblGrid>
              <a:tr h="370840">
                <a:tc>
                  <a:txBody>
                    <a:bodyPr/>
                    <a:lstStyle/>
                    <a:p>
                      <a:pPr algn="r"/>
                      <a:r>
                        <a:rPr lang="en-US" dirty="0"/>
                        <a:t>#IP addresses</a:t>
                      </a:r>
                    </a:p>
                    <a:p>
                      <a:pPr algn="r"/>
                      <a:r>
                        <a:rPr lang="en-US" dirty="0"/>
                        <a:t>full (|V|) </a:t>
                      </a:r>
                    </a:p>
                  </a:txBody>
                  <a:tcPr/>
                </a:tc>
                <a:tc>
                  <a:txBody>
                    <a:bodyPr/>
                    <a:lstStyle/>
                    <a:p>
                      <a:pPr algn="r"/>
                      <a:r>
                        <a:rPr lang="en-US" dirty="0"/>
                        <a:t>#IP addresses reduced</a:t>
                      </a:r>
                    </a:p>
                  </a:txBody>
                  <a:tcPr/>
                </a:tc>
                <a:tc>
                  <a:txBody>
                    <a:bodyPr/>
                    <a:lstStyle/>
                    <a:p>
                      <a:pPr algn="r"/>
                      <a:r>
                        <a:rPr lang="en-US" dirty="0"/>
                        <a:t>#point-to-point logins (|E|)</a:t>
                      </a:r>
                    </a:p>
                  </a:txBody>
                  <a:tcPr/>
                </a:tc>
                <a:tc>
                  <a:txBody>
                    <a:bodyPr/>
                    <a:lstStyle/>
                    <a:p>
                      <a:pPr algn="r"/>
                      <a:r>
                        <a:rPr lang="en-US" dirty="0"/>
                        <a:t>MIS size</a:t>
                      </a:r>
                    </a:p>
                  </a:txBody>
                  <a:tcPr/>
                </a:tc>
                <a:tc>
                  <a:txBody>
                    <a:bodyPr/>
                    <a:lstStyle/>
                    <a:p>
                      <a:pPr algn="r"/>
                      <a:r>
                        <a:rPr lang="en-US" dirty="0"/>
                        <a:t>time (s)</a:t>
                      </a:r>
                    </a:p>
                    <a:p>
                      <a:pPr algn="r"/>
                      <a:endParaRPr lang="en-US" dirty="0"/>
                    </a:p>
                  </a:txBody>
                  <a:tcPr/>
                </a:tc>
                <a:extLst>
                  <a:ext uri="{0D108BD9-81ED-4DB2-BD59-A6C34878D82A}">
                    <a16:rowId xmlns:a16="http://schemas.microsoft.com/office/drawing/2014/main" xmlns="" val="2322123466"/>
                  </a:ext>
                </a:extLst>
              </a:tr>
              <a:tr h="370840">
                <a:tc>
                  <a:txBody>
                    <a:bodyPr/>
                    <a:lstStyle/>
                    <a:p>
                      <a:pPr algn="r"/>
                      <a:r>
                        <a:rPr lang="en-US" dirty="0"/>
                        <a:t>75571</a:t>
                      </a:r>
                    </a:p>
                  </a:txBody>
                  <a:tcPr/>
                </a:tc>
                <a:tc>
                  <a:txBody>
                    <a:bodyPr/>
                    <a:lstStyle/>
                    <a:p>
                      <a:pPr algn="r"/>
                      <a:r>
                        <a:rPr lang="en-US" dirty="0"/>
                        <a:t>1682</a:t>
                      </a:r>
                    </a:p>
                  </a:txBody>
                  <a:tcPr/>
                </a:tc>
                <a:tc>
                  <a:txBody>
                    <a:bodyPr/>
                    <a:lstStyle/>
                    <a:p>
                      <a:pPr algn="r"/>
                      <a:r>
                        <a:rPr lang="en-US" dirty="0"/>
                        <a:t>1474</a:t>
                      </a:r>
                    </a:p>
                  </a:txBody>
                  <a:tcPr/>
                </a:tc>
                <a:tc>
                  <a:txBody>
                    <a:bodyPr/>
                    <a:lstStyle/>
                    <a:p>
                      <a:pPr algn="r"/>
                      <a:r>
                        <a:rPr lang="en-US" dirty="0"/>
                        <a:t>1353</a:t>
                      </a:r>
                    </a:p>
                  </a:txBody>
                  <a:tcPr/>
                </a:tc>
                <a:tc>
                  <a:txBody>
                    <a:bodyPr/>
                    <a:lstStyle/>
                    <a:p>
                      <a:pPr algn="r"/>
                      <a:r>
                        <a:rPr lang="en-US" dirty="0"/>
                        <a:t>5.2</a:t>
                      </a:r>
                    </a:p>
                  </a:txBody>
                  <a:tcPr/>
                </a:tc>
                <a:extLst>
                  <a:ext uri="{0D108BD9-81ED-4DB2-BD59-A6C34878D82A}">
                    <a16:rowId xmlns:a16="http://schemas.microsoft.com/office/drawing/2014/main" xmlns="" val="2838610985"/>
                  </a:ext>
                </a:extLst>
              </a:tr>
              <a:tr h="370840">
                <a:tc>
                  <a:txBody>
                    <a:bodyPr/>
                    <a:lstStyle/>
                    <a:p>
                      <a:pPr algn="r"/>
                      <a:r>
                        <a:rPr lang="en-US" dirty="0"/>
                        <a:t>75571</a:t>
                      </a:r>
                    </a:p>
                  </a:txBody>
                  <a:tcPr/>
                </a:tc>
                <a:tc>
                  <a:txBody>
                    <a:bodyPr/>
                    <a:lstStyle/>
                    <a:p>
                      <a:pPr algn="r"/>
                      <a:r>
                        <a:rPr lang="en-US" dirty="0"/>
                        <a:t>3388</a:t>
                      </a:r>
                    </a:p>
                  </a:txBody>
                  <a:tcPr/>
                </a:tc>
                <a:tc>
                  <a:txBody>
                    <a:bodyPr/>
                    <a:lstStyle/>
                    <a:p>
                      <a:pPr algn="r"/>
                      <a:r>
                        <a:rPr lang="en-US" dirty="0"/>
                        <a:t>1474</a:t>
                      </a:r>
                    </a:p>
                  </a:txBody>
                  <a:tcPr/>
                </a:tc>
                <a:tc>
                  <a:txBody>
                    <a:bodyPr/>
                    <a:lstStyle/>
                    <a:p>
                      <a:pPr algn="r"/>
                      <a:r>
                        <a:rPr lang="en-US" dirty="0"/>
                        <a:t>3253</a:t>
                      </a:r>
                    </a:p>
                  </a:txBody>
                  <a:tcPr/>
                </a:tc>
                <a:tc>
                  <a:txBody>
                    <a:bodyPr/>
                    <a:lstStyle/>
                    <a:p>
                      <a:pPr algn="r"/>
                      <a:r>
                        <a:rPr lang="en-US" dirty="0"/>
                        <a:t>22.0</a:t>
                      </a:r>
                    </a:p>
                  </a:txBody>
                  <a:tcPr/>
                </a:tc>
                <a:extLst>
                  <a:ext uri="{0D108BD9-81ED-4DB2-BD59-A6C34878D82A}">
                    <a16:rowId xmlns:a16="http://schemas.microsoft.com/office/drawing/2014/main" xmlns="" val="3154479408"/>
                  </a:ext>
                </a:extLst>
              </a:tr>
              <a:tr h="370840">
                <a:tc>
                  <a:txBody>
                    <a:bodyPr/>
                    <a:lstStyle/>
                    <a:p>
                      <a:pPr algn="r"/>
                      <a:r>
                        <a:rPr lang="en-US" dirty="0"/>
                        <a:t>75571</a:t>
                      </a:r>
                    </a:p>
                  </a:txBody>
                  <a:tcPr/>
                </a:tc>
                <a:tc>
                  <a:txBody>
                    <a:bodyPr/>
                    <a:lstStyle/>
                    <a:p>
                      <a:pPr algn="r"/>
                      <a:r>
                        <a:rPr lang="en-US" dirty="0"/>
                        <a:t>21388</a:t>
                      </a:r>
                    </a:p>
                  </a:txBody>
                  <a:tcPr/>
                </a:tc>
                <a:tc>
                  <a:txBody>
                    <a:bodyPr/>
                    <a:lstStyle/>
                    <a:p>
                      <a:pPr algn="r"/>
                      <a:r>
                        <a:rPr lang="en-US" dirty="0"/>
                        <a:t>1474</a:t>
                      </a:r>
                    </a:p>
                  </a:txBody>
                  <a:tcPr/>
                </a:tc>
                <a:tc>
                  <a:txBody>
                    <a:bodyPr/>
                    <a:lstStyle/>
                    <a:p>
                      <a:pPr algn="r"/>
                      <a:r>
                        <a:rPr lang="en-US" dirty="0"/>
                        <a:t>21253</a:t>
                      </a:r>
                    </a:p>
                  </a:txBody>
                  <a:tcPr/>
                </a:tc>
                <a:tc>
                  <a:txBody>
                    <a:bodyPr/>
                    <a:lstStyle/>
                    <a:p>
                      <a:pPr algn="r"/>
                      <a:r>
                        <a:rPr lang="en-US" dirty="0"/>
                        <a:t>908.9</a:t>
                      </a:r>
                    </a:p>
                  </a:txBody>
                  <a:tcPr/>
                </a:tc>
                <a:extLst>
                  <a:ext uri="{0D108BD9-81ED-4DB2-BD59-A6C34878D82A}">
                    <a16:rowId xmlns:a16="http://schemas.microsoft.com/office/drawing/2014/main" xmlns="" val="2811122177"/>
                  </a:ext>
                </a:extLst>
              </a:tr>
              <a:tr h="370840">
                <a:tc>
                  <a:txBody>
                    <a:bodyPr/>
                    <a:lstStyle/>
                    <a:p>
                      <a:pPr algn="r"/>
                      <a:r>
                        <a:rPr lang="en-US" dirty="0"/>
                        <a:t>84718</a:t>
                      </a:r>
                    </a:p>
                  </a:txBody>
                  <a:tcPr/>
                </a:tc>
                <a:tc>
                  <a:txBody>
                    <a:bodyPr/>
                    <a:lstStyle/>
                    <a:p>
                      <a:pPr algn="r"/>
                      <a:r>
                        <a:rPr lang="en-US" dirty="0"/>
                        <a:t>84718</a:t>
                      </a:r>
                    </a:p>
                  </a:txBody>
                  <a:tcPr/>
                </a:tc>
                <a:tc>
                  <a:txBody>
                    <a:bodyPr/>
                    <a:lstStyle/>
                    <a:p>
                      <a:pPr algn="r"/>
                      <a:r>
                        <a:rPr lang="en-US" dirty="0"/>
                        <a:t>1239</a:t>
                      </a:r>
                    </a:p>
                  </a:txBody>
                  <a:tcPr/>
                </a:tc>
                <a:tc>
                  <a:txBody>
                    <a:bodyPr/>
                    <a:lstStyle/>
                    <a:p>
                      <a:pPr algn="r"/>
                      <a:r>
                        <a:rPr lang="en-US" dirty="0"/>
                        <a:t>?</a:t>
                      </a:r>
                    </a:p>
                  </a:txBody>
                  <a:tcPr/>
                </a:tc>
                <a:tc>
                  <a:txBody>
                    <a:bodyPr/>
                    <a:lstStyle/>
                    <a:p>
                      <a:pPr algn="r"/>
                      <a:r>
                        <a:rPr lang="en-US" dirty="0"/>
                        <a:t>&gt; 18 hours</a:t>
                      </a:r>
                    </a:p>
                  </a:txBody>
                  <a:tcPr/>
                </a:tc>
                <a:extLst>
                  <a:ext uri="{0D108BD9-81ED-4DB2-BD59-A6C34878D82A}">
                    <a16:rowId xmlns:a16="http://schemas.microsoft.com/office/drawing/2014/main" xmlns="" val="1371393300"/>
                  </a:ext>
                </a:extLst>
              </a:tr>
              <a:tr h="370840">
                <a:tc>
                  <a:txBody>
                    <a:bodyPr/>
                    <a:lstStyle/>
                    <a:p>
                      <a:pPr algn="r"/>
                      <a:r>
                        <a:rPr lang="en-US" dirty="0"/>
                        <a:t>130176</a:t>
                      </a:r>
                    </a:p>
                  </a:txBody>
                  <a:tcPr/>
                </a:tc>
                <a:tc>
                  <a:txBody>
                    <a:bodyPr/>
                    <a:lstStyle/>
                    <a:p>
                      <a:pPr algn="r"/>
                      <a:r>
                        <a:rPr lang="en-US" dirty="0"/>
                        <a:t>8429</a:t>
                      </a:r>
                    </a:p>
                  </a:txBody>
                  <a:tcPr/>
                </a:tc>
                <a:tc>
                  <a:txBody>
                    <a:bodyPr/>
                    <a:lstStyle/>
                    <a:p>
                      <a:pPr algn="r"/>
                      <a:r>
                        <a:rPr lang="en-US" dirty="0"/>
                        <a:t>11782</a:t>
                      </a:r>
                    </a:p>
                  </a:txBody>
                  <a:tcPr/>
                </a:tc>
                <a:tc>
                  <a:txBody>
                    <a:bodyPr/>
                    <a:lstStyle/>
                    <a:p>
                      <a:pPr algn="r"/>
                      <a:r>
                        <a:rPr lang="en-US" dirty="0"/>
                        <a:t>7964</a:t>
                      </a:r>
                    </a:p>
                  </a:txBody>
                  <a:tcPr/>
                </a:tc>
                <a:tc>
                  <a:txBody>
                    <a:bodyPr/>
                    <a:lstStyle/>
                    <a:p>
                      <a:pPr algn="r"/>
                      <a:r>
                        <a:rPr lang="en-US" dirty="0"/>
                        <a:t>121.8</a:t>
                      </a:r>
                    </a:p>
                  </a:txBody>
                  <a:tcPr/>
                </a:tc>
                <a:extLst>
                  <a:ext uri="{0D108BD9-81ED-4DB2-BD59-A6C34878D82A}">
                    <a16:rowId xmlns:a16="http://schemas.microsoft.com/office/drawing/2014/main" xmlns="" val="1161861058"/>
                  </a:ext>
                </a:extLst>
              </a:tr>
              <a:tr h="370840">
                <a:tc>
                  <a:txBody>
                    <a:bodyPr/>
                    <a:lstStyle/>
                    <a:p>
                      <a:pPr algn="r"/>
                      <a:r>
                        <a:rPr lang="en-US" dirty="0"/>
                        <a:t>159931</a:t>
                      </a:r>
                    </a:p>
                  </a:txBody>
                  <a:tcPr/>
                </a:tc>
                <a:tc>
                  <a:txBody>
                    <a:bodyPr/>
                    <a:lstStyle/>
                    <a:p>
                      <a:pPr algn="r"/>
                      <a:r>
                        <a:rPr lang="en-US" dirty="0"/>
                        <a:t>11757</a:t>
                      </a:r>
                    </a:p>
                  </a:txBody>
                  <a:tcPr/>
                </a:tc>
                <a:tc>
                  <a:txBody>
                    <a:bodyPr/>
                    <a:lstStyle/>
                    <a:p>
                      <a:pPr algn="r"/>
                      <a:r>
                        <a:rPr lang="en-US" dirty="0"/>
                        <a:t>19943</a:t>
                      </a:r>
                    </a:p>
                  </a:txBody>
                  <a:tcPr/>
                </a:tc>
                <a:tc>
                  <a:txBody>
                    <a:bodyPr/>
                    <a:lstStyle/>
                    <a:p>
                      <a:pPr algn="r"/>
                      <a:r>
                        <a:rPr lang="en-US" dirty="0"/>
                        <a:t>11152</a:t>
                      </a:r>
                    </a:p>
                  </a:txBody>
                  <a:tcPr/>
                </a:tc>
                <a:tc>
                  <a:txBody>
                    <a:bodyPr/>
                    <a:lstStyle/>
                    <a:p>
                      <a:pPr algn="r"/>
                      <a:r>
                        <a:rPr lang="en-US" dirty="0"/>
                        <a:t>248.5</a:t>
                      </a:r>
                    </a:p>
                  </a:txBody>
                  <a:tcPr/>
                </a:tc>
                <a:extLst>
                  <a:ext uri="{0D108BD9-81ED-4DB2-BD59-A6C34878D82A}">
                    <a16:rowId xmlns:a16="http://schemas.microsoft.com/office/drawing/2014/main" xmlns="" val="1356203224"/>
                  </a:ext>
                </a:extLst>
              </a:tr>
              <a:tr h="370840">
                <a:tc>
                  <a:txBody>
                    <a:bodyPr/>
                    <a:lstStyle/>
                    <a:p>
                      <a:pPr algn="r"/>
                      <a:r>
                        <a:rPr lang="en-US" dirty="0"/>
                        <a:t>75571</a:t>
                      </a:r>
                    </a:p>
                  </a:txBody>
                  <a:tcPr/>
                </a:tc>
                <a:tc>
                  <a:txBody>
                    <a:bodyPr/>
                    <a:lstStyle/>
                    <a:p>
                      <a:pPr algn="r"/>
                      <a:r>
                        <a:rPr lang="en-US" dirty="0"/>
                        <a:t>3388</a:t>
                      </a:r>
                    </a:p>
                  </a:txBody>
                  <a:tcPr/>
                </a:tc>
                <a:tc>
                  <a:txBody>
                    <a:bodyPr/>
                    <a:lstStyle/>
                    <a:p>
                      <a:pPr algn="r"/>
                      <a:r>
                        <a:rPr lang="en-US" dirty="0"/>
                        <a:t>1474</a:t>
                      </a:r>
                    </a:p>
                  </a:txBody>
                  <a:tcPr/>
                </a:tc>
                <a:tc>
                  <a:txBody>
                    <a:bodyPr/>
                    <a:lstStyle/>
                    <a:p>
                      <a:pPr algn="r"/>
                      <a:endParaRPr lang="en-US" dirty="0"/>
                    </a:p>
                  </a:txBody>
                  <a:tcPr/>
                </a:tc>
                <a:tc>
                  <a:txBody>
                    <a:bodyPr/>
                    <a:lstStyle/>
                    <a:p>
                      <a:pPr algn="r"/>
                      <a:r>
                        <a:rPr lang="en-US" dirty="0"/>
                        <a:t>(using QPU) </a:t>
                      </a:r>
                      <a:r>
                        <a:rPr lang="en-US" dirty="0" err="1"/>
                        <a:t>yyy</a:t>
                      </a:r>
                      <a:endParaRPr lang="en-US" dirty="0"/>
                    </a:p>
                  </a:txBody>
                  <a:tcPr/>
                </a:tc>
                <a:extLst>
                  <a:ext uri="{0D108BD9-81ED-4DB2-BD59-A6C34878D82A}">
                    <a16:rowId xmlns:a16="http://schemas.microsoft.com/office/drawing/2014/main" xmlns="" val="2889678909"/>
                  </a:ext>
                </a:extLst>
              </a:tr>
            </a:tbl>
          </a:graphicData>
        </a:graphic>
      </p:graphicFrame>
      <p:sp>
        <p:nvSpPr>
          <p:cNvPr id="6" name="Process 5">
            <a:extLst>
              <a:ext uri="{FF2B5EF4-FFF2-40B4-BE49-F238E27FC236}">
                <a16:creationId xmlns:a16="http://schemas.microsoft.com/office/drawing/2014/main" xmlns="" id="{EB149E47-FB30-8B47-90EA-10DF617394A5}"/>
              </a:ext>
            </a:extLst>
          </p:cNvPr>
          <p:cNvSpPr/>
          <p:nvPr/>
        </p:nvSpPr>
        <p:spPr>
          <a:xfrm>
            <a:off x="131652" y="3629321"/>
            <a:ext cx="8861196" cy="75414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rocess 6">
            <a:extLst>
              <a:ext uri="{FF2B5EF4-FFF2-40B4-BE49-F238E27FC236}">
                <a16:creationId xmlns:a16="http://schemas.microsoft.com/office/drawing/2014/main" xmlns="" id="{56761230-FC18-C546-A3FF-5E4F714F40BA}"/>
              </a:ext>
            </a:extLst>
          </p:cNvPr>
          <p:cNvSpPr/>
          <p:nvPr/>
        </p:nvSpPr>
        <p:spPr>
          <a:xfrm>
            <a:off x="113165" y="4383464"/>
            <a:ext cx="8861196" cy="38409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xmlns="" id="{9F71AC25-97B2-4E43-9104-15DD529AB6DA}"/>
              </a:ext>
            </a:extLst>
          </p:cNvPr>
          <p:cNvSpPr txBox="1">
            <a:spLocks/>
          </p:cNvSpPr>
          <p:nvPr/>
        </p:nvSpPr>
        <p:spPr>
          <a:xfrm>
            <a:off x="229273" y="3905605"/>
            <a:ext cx="8645236" cy="1714342"/>
          </a:xfrm>
          <a:prstGeom prst="rect">
            <a:avLst/>
          </a:prstGeom>
        </p:spPr>
        <p:txBody>
          <a:bodyPr/>
          <a:lstStyle>
            <a:lvl1pPr marL="273050" indent="-273050" algn="l" defTabSz="914400" rtl="0" eaLnBrk="1" latinLnBrk="0" hangingPunct="1">
              <a:lnSpc>
                <a:spcPct val="90000"/>
              </a:lnSpc>
              <a:spcBef>
                <a:spcPts val="1000"/>
              </a:spcBef>
              <a:buClr>
                <a:srgbClr val="123C91"/>
              </a:buClr>
              <a:buFont typeface="Arial" pitchFamily="34" charset="0"/>
              <a:buChar char="•"/>
              <a:defRPr lang="en-US" sz="2400" b="0" kern="1200" noProof="0">
                <a:solidFill>
                  <a:schemeClr val="tx1"/>
                </a:solidFill>
                <a:latin typeface="+mj-lt"/>
                <a:ea typeface="+mn-ea"/>
                <a:cs typeface="Arial" pitchFamily="34" charset="0"/>
              </a:defRPr>
            </a:lvl1pPr>
            <a:lvl2pPr marL="538163" indent="-296863" algn="l" defTabSz="914400" rtl="0" eaLnBrk="1" latinLnBrk="0" hangingPunct="1">
              <a:lnSpc>
                <a:spcPct val="90000"/>
              </a:lnSpc>
              <a:spcBef>
                <a:spcPts val="400"/>
              </a:spcBef>
              <a:spcAft>
                <a:spcPts val="800"/>
              </a:spcAft>
              <a:buClr>
                <a:srgbClr val="123C91"/>
              </a:buClr>
              <a:buFont typeface="Arial" pitchFamily="34" charset="0"/>
              <a:buChar char="–"/>
              <a:defRPr lang="en-US" sz="2000" b="0" kern="1200" noProof="0">
                <a:solidFill>
                  <a:schemeClr val="tx1"/>
                </a:solidFill>
                <a:latin typeface="+mj-lt"/>
                <a:ea typeface="+mn-ea"/>
                <a:cs typeface="Arial" pitchFamily="34" charset="0"/>
              </a:defRPr>
            </a:lvl2pPr>
            <a:lvl3pPr marL="747713" indent="-209550" algn="l" defTabSz="914400" rtl="0" eaLnBrk="1" latinLnBrk="0" hangingPunct="1">
              <a:lnSpc>
                <a:spcPct val="90000"/>
              </a:lnSpc>
              <a:spcBef>
                <a:spcPts val="400"/>
              </a:spcBef>
              <a:spcAft>
                <a:spcPts val="800"/>
              </a:spcAft>
              <a:buClr>
                <a:srgbClr val="123C91"/>
              </a:buClr>
              <a:buFont typeface="Arial" pitchFamily="34" charset="0"/>
              <a:buChar char="•"/>
              <a:defRPr lang="en-US" sz="1800" b="0" kern="1200" noProof="0">
                <a:solidFill>
                  <a:schemeClr val="tx1"/>
                </a:solidFill>
                <a:latin typeface="+mj-lt"/>
                <a:ea typeface="+mn-ea"/>
                <a:cs typeface="Arial" pitchFamily="34" charset="0"/>
              </a:defRPr>
            </a:lvl3pPr>
            <a:lvl4pPr marL="1169988" indent="-36353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LANL data, not known to contain lateral movement: </a:t>
            </a:r>
            <a:r>
              <a:rPr lang="en-US" sz="1400" dirty="0">
                <a:hlinkClick r:id="rId3"/>
              </a:rPr>
              <a:t>https://csr.lanl.gov/data/2017.html</a:t>
            </a:r>
            <a:r>
              <a:rPr lang="en-US" sz="1400" dirty="0"/>
              <a:t> </a:t>
            </a:r>
          </a:p>
          <a:p>
            <a:r>
              <a:rPr lang="en-US" sz="1400" dirty="0"/>
              <a:t>88 days of data; focused on first 8; used 4-day sliding time window</a:t>
            </a:r>
          </a:p>
          <a:p>
            <a:r>
              <a:rPr lang="en-US" sz="1400" dirty="0"/>
              <a:t>Timings are averages of 5 timesteps except time-limit-exceeded</a:t>
            </a:r>
          </a:p>
          <a:p>
            <a:r>
              <a:rPr lang="en-US" sz="1400" dirty="0"/>
              <a:t>Running classically</a:t>
            </a:r>
          </a:p>
          <a:p>
            <a:endParaRPr lang="en-US" sz="1400" dirty="0"/>
          </a:p>
          <a:p>
            <a:endParaRPr lang="en-US" sz="1400" dirty="0"/>
          </a:p>
        </p:txBody>
      </p:sp>
    </p:spTree>
    <p:extLst>
      <p:ext uri="{BB962C8B-B14F-4D97-AF65-F5344CB8AC3E}">
        <p14:creationId xmlns:p14="http://schemas.microsoft.com/office/powerpoint/2010/main" val="3452601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868DE-3A53-E141-B542-DBDF9153EB53}"/>
              </a:ext>
            </a:extLst>
          </p:cNvPr>
          <p:cNvSpPr>
            <a:spLocks noGrp="1"/>
          </p:cNvSpPr>
          <p:nvPr>
            <p:ph type="title"/>
          </p:nvPr>
        </p:nvSpPr>
        <p:spPr/>
        <p:txBody>
          <a:bodyPr/>
          <a:lstStyle/>
          <a:p>
            <a:r>
              <a:rPr lang="en-US" dirty="0"/>
              <a:t>Looking for a Good Graph Size</a:t>
            </a:r>
          </a:p>
        </p:txBody>
      </p:sp>
      <p:sp>
        <p:nvSpPr>
          <p:cNvPr id="3" name="Content Placeholder 2">
            <a:extLst>
              <a:ext uri="{FF2B5EF4-FFF2-40B4-BE49-F238E27FC236}">
                <a16:creationId xmlns:a16="http://schemas.microsoft.com/office/drawing/2014/main" xmlns="" id="{DA966F1F-F584-5742-A0D8-300BAC885D43}"/>
              </a:ext>
            </a:extLst>
          </p:cNvPr>
          <p:cNvSpPr>
            <a:spLocks noGrp="1"/>
          </p:cNvSpPr>
          <p:nvPr>
            <p:ph idx="1"/>
          </p:nvPr>
        </p:nvSpPr>
        <p:spPr>
          <a:xfrm>
            <a:off x="249382" y="1508166"/>
            <a:ext cx="8645236" cy="711144"/>
          </a:xfrm>
        </p:spPr>
        <p:txBody>
          <a:bodyPr/>
          <a:lstStyle/>
          <a:p>
            <a:r>
              <a:rPr lang="en-US" dirty="0"/>
              <a:t>A quantum computer can only achieve exponential speed-up for a problem that wholly executes on it</a:t>
            </a:r>
          </a:p>
          <a:p>
            <a:pPr marL="0" indent="0">
              <a:buNone/>
            </a:pPr>
            <a:endParaRPr lang="en-US" dirty="0"/>
          </a:p>
        </p:txBody>
      </p:sp>
      <p:cxnSp>
        <p:nvCxnSpPr>
          <p:cNvPr id="5" name="Straight Connector 4">
            <a:extLst>
              <a:ext uri="{FF2B5EF4-FFF2-40B4-BE49-F238E27FC236}">
                <a16:creationId xmlns:a16="http://schemas.microsoft.com/office/drawing/2014/main" xmlns="" id="{19EEBC36-C842-3C42-84B4-5A1C6BD264AC}"/>
              </a:ext>
            </a:extLst>
          </p:cNvPr>
          <p:cNvCxnSpPr>
            <a:cxnSpLocks/>
          </p:cNvCxnSpPr>
          <p:nvPr/>
        </p:nvCxnSpPr>
        <p:spPr>
          <a:xfrm>
            <a:off x="2700760" y="3115345"/>
            <a:ext cx="0" cy="2694181"/>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8933BBC-A07B-9E4A-9430-877335FA5E81}"/>
              </a:ext>
            </a:extLst>
          </p:cNvPr>
          <p:cNvCxnSpPr>
            <a:cxnSpLocks/>
          </p:cNvCxnSpPr>
          <p:nvPr/>
        </p:nvCxnSpPr>
        <p:spPr>
          <a:xfrm flipV="1">
            <a:off x="2700760" y="5809526"/>
            <a:ext cx="4053723" cy="1"/>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xmlns="" id="{B90D9894-5B40-0848-8F3F-9388BB382C02}"/>
              </a:ext>
            </a:extLst>
          </p:cNvPr>
          <p:cNvSpPr/>
          <p:nvPr/>
        </p:nvSpPr>
        <p:spPr>
          <a:xfrm>
            <a:off x="2723751" y="3348338"/>
            <a:ext cx="1388839" cy="2451462"/>
          </a:xfrm>
          <a:custGeom>
            <a:avLst/>
            <a:gdLst>
              <a:gd name="connsiteX0" fmla="*/ 0 w 953492"/>
              <a:gd name="connsiteY0" fmla="*/ 2008945 h 2008945"/>
              <a:gd name="connsiteX1" fmla="*/ 486383 w 953492"/>
              <a:gd name="connsiteY1" fmla="*/ 1960306 h 2008945"/>
              <a:gd name="connsiteX2" fmla="*/ 680937 w 953492"/>
              <a:gd name="connsiteY2" fmla="*/ 1824119 h 2008945"/>
              <a:gd name="connsiteX3" fmla="*/ 875490 w 953492"/>
              <a:gd name="connsiteY3" fmla="*/ 1493379 h 2008945"/>
              <a:gd name="connsiteX4" fmla="*/ 933856 w 953492"/>
              <a:gd name="connsiteY4" fmla="*/ 958357 h 2008945"/>
              <a:gd name="connsiteX5" fmla="*/ 953311 w 953492"/>
              <a:gd name="connsiteY5" fmla="*/ 364970 h 2008945"/>
              <a:gd name="connsiteX6" fmla="*/ 943583 w 953492"/>
              <a:gd name="connsiteY6" fmla="*/ 24502 h 2008945"/>
              <a:gd name="connsiteX7" fmla="*/ 943583 w 953492"/>
              <a:gd name="connsiteY7" fmla="*/ 53685 h 2008945"/>
              <a:gd name="connsiteX0" fmla="*/ 0 w 953492"/>
              <a:gd name="connsiteY0" fmla="*/ 1984443 h 1984443"/>
              <a:gd name="connsiteX1" fmla="*/ 486383 w 953492"/>
              <a:gd name="connsiteY1" fmla="*/ 1935804 h 1984443"/>
              <a:gd name="connsiteX2" fmla="*/ 680937 w 953492"/>
              <a:gd name="connsiteY2" fmla="*/ 1799617 h 1984443"/>
              <a:gd name="connsiteX3" fmla="*/ 875490 w 953492"/>
              <a:gd name="connsiteY3" fmla="*/ 1468877 h 1984443"/>
              <a:gd name="connsiteX4" fmla="*/ 933856 w 953492"/>
              <a:gd name="connsiteY4" fmla="*/ 933855 h 1984443"/>
              <a:gd name="connsiteX5" fmla="*/ 953311 w 953492"/>
              <a:gd name="connsiteY5" fmla="*/ 340468 h 1984443"/>
              <a:gd name="connsiteX6" fmla="*/ 943583 w 953492"/>
              <a:gd name="connsiteY6" fmla="*/ 0 h 1984443"/>
              <a:gd name="connsiteX0" fmla="*/ 0 w 963292"/>
              <a:gd name="connsiteY0" fmla="*/ 1964987 h 1964987"/>
              <a:gd name="connsiteX1" fmla="*/ 486383 w 963292"/>
              <a:gd name="connsiteY1" fmla="*/ 1916348 h 1964987"/>
              <a:gd name="connsiteX2" fmla="*/ 680937 w 963292"/>
              <a:gd name="connsiteY2" fmla="*/ 1780161 h 1964987"/>
              <a:gd name="connsiteX3" fmla="*/ 875490 w 963292"/>
              <a:gd name="connsiteY3" fmla="*/ 1449421 h 1964987"/>
              <a:gd name="connsiteX4" fmla="*/ 933856 w 963292"/>
              <a:gd name="connsiteY4" fmla="*/ 914399 h 1964987"/>
              <a:gd name="connsiteX5" fmla="*/ 953311 w 963292"/>
              <a:gd name="connsiteY5" fmla="*/ 321012 h 1964987"/>
              <a:gd name="connsiteX6" fmla="*/ 963039 w 963292"/>
              <a:gd name="connsiteY6" fmla="*/ 0 h 196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292" h="1964987">
                <a:moveTo>
                  <a:pt x="0" y="1964987"/>
                </a:moveTo>
                <a:cubicBezTo>
                  <a:pt x="186447" y="1956069"/>
                  <a:pt x="372894" y="1947152"/>
                  <a:pt x="486383" y="1916348"/>
                </a:cubicBezTo>
                <a:cubicBezTo>
                  <a:pt x="599872" y="1885544"/>
                  <a:pt x="616086" y="1857982"/>
                  <a:pt x="680937" y="1780161"/>
                </a:cubicBezTo>
                <a:cubicBezTo>
                  <a:pt x="745788" y="1702340"/>
                  <a:pt x="833337" y="1593715"/>
                  <a:pt x="875490" y="1449421"/>
                </a:cubicBezTo>
                <a:cubicBezTo>
                  <a:pt x="917643" y="1305127"/>
                  <a:pt x="920886" y="1102467"/>
                  <a:pt x="933856" y="914399"/>
                </a:cubicBezTo>
                <a:cubicBezTo>
                  <a:pt x="946826" y="726331"/>
                  <a:pt x="948447" y="473412"/>
                  <a:pt x="953311" y="321012"/>
                </a:cubicBezTo>
                <a:cubicBezTo>
                  <a:pt x="958175" y="168612"/>
                  <a:pt x="964660" y="51881"/>
                  <a:pt x="96303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4B536336-3B73-5A46-90E9-5FB75967680D}"/>
              </a:ext>
            </a:extLst>
          </p:cNvPr>
          <p:cNvSpPr txBox="1"/>
          <p:nvPr/>
        </p:nvSpPr>
        <p:spPr>
          <a:xfrm>
            <a:off x="4075887" y="5809524"/>
            <a:ext cx="1373196" cy="369332"/>
          </a:xfrm>
          <a:prstGeom prst="rect">
            <a:avLst/>
          </a:prstGeom>
          <a:noFill/>
        </p:spPr>
        <p:txBody>
          <a:bodyPr wrap="none" rtlCol="0">
            <a:spAutoFit/>
          </a:bodyPr>
          <a:lstStyle/>
          <a:p>
            <a:r>
              <a:rPr lang="en-US" dirty="0"/>
              <a:t>Problem size</a:t>
            </a:r>
          </a:p>
        </p:txBody>
      </p:sp>
      <p:sp>
        <p:nvSpPr>
          <p:cNvPr id="16" name="TextBox 15">
            <a:extLst>
              <a:ext uri="{FF2B5EF4-FFF2-40B4-BE49-F238E27FC236}">
                <a16:creationId xmlns:a16="http://schemas.microsoft.com/office/drawing/2014/main" xmlns="" id="{650A1A3B-7A79-8244-9D83-970579D0EE86}"/>
              </a:ext>
            </a:extLst>
          </p:cNvPr>
          <p:cNvSpPr txBox="1"/>
          <p:nvPr/>
        </p:nvSpPr>
        <p:spPr>
          <a:xfrm>
            <a:off x="2060672" y="3907725"/>
            <a:ext cx="649537" cy="369332"/>
          </a:xfrm>
          <a:prstGeom prst="rect">
            <a:avLst/>
          </a:prstGeom>
          <a:noFill/>
        </p:spPr>
        <p:txBody>
          <a:bodyPr wrap="none" rtlCol="0">
            <a:spAutoFit/>
          </a:bodyPr>
          <a:lstStyle/>
          <a:p>
            <a:r>
              <a:rPr lang="en-US" dirty="0"/>
              <a:t>Time</a:t>
            </a:r>
          </a:p>
        </p:txBody>
      </p:sp>
      <p:sp>
        <p:nvSpPr>
          <p:cNvPr id="17" name="TextBox 16">
            <a:extLst>
              <a:ext uri="{FF2B5EF4-FFF2-40B4-BE49-F238E27FC236}">
                <a16:creationId xmlns:a16="http://schemas.microsoft.com/office/drawing/2014/main" xmlns="" id="{D0A0C271-7E85-C740-A465-8851F7430AFE}"/>
              </a:ext>
            </a:extLst>
          </p:cNvPr>
          <p:cNvSpPr txBox="1"/>
          <p:nvPr/>
        </p:nvSpPr>
        <p:spPr>
          <a:xfrm>
            <a:off x="3226537" y="3591218"/>
            <a:ext cx="937757" cy="369332"/>
          </a:xfrm>
          <a:prstGeom prst="rect">
            <a:avLst/>
          </a:prstGeom>
          <a:noFill/>
        </p:spPr>
        <p:txBody>
          <a:bodyPr wrap="none" rtlCol="0">
            <a:spAutoFit/>
          </a:bodyPr>
          <a:lstStyle/>
          <a:p>
            <a:r>
              <a:rPr lang="en-US" dirty="0"/>
              <a:t>classical</a:t>
            </a:r>
          </a:p>
        </p:txBody>
      </p:sp>
      <p:grpSp>
        <p:nvGrpSpPr>
          <p:cNvPr id="10" name="Group 9">
            <a:extLst>
              <a:ext uri="{FF2B5EF4-FFF2-40B4-BE49-F238E27FC236}">
                <a16:creationId xmlns:a16="http://schemas.microsoft.com/office/drawing/2014/main" xmlns="" id="{CFAF3DD5-587B-E642-B365-A71A8D482CE7}"/>
              </a:ext>
            </a:extLst>
          </p:cNvPr>
          <p:cNvGrpSpPr/>
          <p:nvPr/>
        </p:nvGrpSpPr>
        <p:grpSpPr>
          <a:xfrm>
            <a:off x="2714024" y="4737828"/>
            <a:ext cx="4301177" cy="1019512"/>
            <a:chOff x="2714024" y="4737828"/>
            <a:chExt cx="4301177" cy="1019512"/>
          </a:xfrm>
        </p:grpSpPr>
        <p:sp>
          <p:nvSpPr>
            <p:cNvPr id="9" name="Freeform 8">
              <a:extLst>
                <a:ext uri="{FF2B5EF4-FFF2-40B4-BE49-F238E27FC236}">
                  <a16:creationId xmlns:a16="http://schemas.microsoft.com/office/drawing/2014/main" xmlns="" id="{BEB825D3-7D9C-C748-A070-E77482E057B2}"/>
                </a:ext>
              </a:extLst>
            </p:cNvPr>
            <p:cNvSpPr/>
            <p:nvPr/>
          </p:nvSpPr>
          <p:spPr>
            <a:xfrm>
              <a:off x="2714024" y="5732975"/>
              <a:ext cx="2332445" cy="24365"/>
            </a:xfrm>
            <a:custGeom>
              <a:avLst/>
              <a:gdLst>
                <a:gd name="connsiteX0" fmla="*/ 0 w 2422187"/>
                <a:gd name="connsiteY0" fmla="*/ 2027677 h 2050370"/>
                <a:gd name="connsiteX1" fmla="*/ 1994170 w 2422187"/>
                <a:gd name="connsiteY1" fmla="*/ 2017949 h 2050370"/>
                <a:gd name="connsiteX2" fmla="*/ 1634247 w 2422187"/>
                <a:gd name="connsiteY2" fmla="*/ 2037405 h 2050370"/>
                <a:gd name="connsiteX3" fmla="*/ 2130357 w 2422187"/>
                <a:gd name="connsiteY3" fmla="*/ 2027677 h 2050370"/>
                <a:gd name="connsiteX4" fmla="*/ 2003898 w 2422187"/>
                <a:gd name="connsiteY4" fmla="*/ 2037405 h 2050370"/>
                <a:gd name="connsiteX5" fmla="*/ 2091447 w 2422187"/>
                <a:gd name="connsiteY5" fmla="*/ 1823396 h 2050370"/>
                <a:gd name="connsiteX6" fmla="*/ 2334638 w 2422187"/>
                <a:gd name="connsiteY6" fmla="*/ 1259192 h 2050370"/>
                <a:gd name="connsiteX7" fmla="*/ 2393004 w 2422187"/>
                <a:gd name="connsiteY7" fmla="*/ 626894 h 2050370"/>
                <a:gd name="connsiteX8" fmla="*/ 2422187 w 2422187"/>
                <a:gd name="connsiteY8" fmla="*/ 43234 h 2050370"/>
                <a:gd name="connsiteX9" fmla="*/ 2393004 w 2422187"/>
                <a:gd name="connsiteY9" fmla="*/ 43234 h 2050370"/>
                <a:gd name="connsiteX10" fmla="*/ 2393004 w 2422187"/>
                <a:gd name="connsiteY10" fmla="*/ 43234 h 2050370"/>
                <a:gd name="connsiteX0" fmla="*/ 0 w 2422187"/>
                <a:gd name="connsiteY0" fmla="*/ 2027677 h 2054003"/>
                <a:gd name="connsiteX1" fmla="*/ 1994170 w 2422187"/>
                <a:gd name="connsiteY1" fmla="*/ 2017949 h 2054003"/>
                <a:gd name="connsiteX2" fmla="*/ 1634247 w 2422187"/>
                <a:gd name="connsiteY2" fmla="*/ 2037405 h 2054003"/>
                <a:gd name="connsiteX3" fmla="*/ 2003898 w 2422187"/>
                <a:gd name="connsiteY3" fmla="*/ 2037405 h 2054003"/>
                <a:gd name="connsiteX4" fmla="*/ 2091447 w 2422187"/>
                <a:gd name="connsiteY4" fmla="*/ 1823396 h 2054003"/>
                <a:gd name="connsiteX5" fmla="*/ 2334638 w 2422187"/>
                <a:gd name="connsiteY5" fmla="*/ 1259192 h 2054003"/>
                <a:gd name="connsiteX6" fmla="*/ 2393004 w 2422187"/>
                <a:gd name="connsiteY6" fmla="*/ 626894 h 2054003"/>
                <a:gd name="connsiteX7" fmla="*/ 2422187 w 2422187"/>
                <a:gd name="connsiteY7" fmla="*/ 43234 h 2054003"/>
                <a:gd name="connsiteX8" fmla="*/ 2393004 w 2422187"/>
                <a:gd name="connsiteY8" fmla="*/ 43234 h 2054003"/>
                <a:gd name="connsiteX9" fmla="*/ 2393004 w 2422187"/>
                <a:gd name="connsiteY9" fmla="*/ 43234 h 2054003"/>
                <a:gd name="connsiteX0" fmla="*/ 0 w 2422187"/>
                <a:gd name="connsiteY0" fmla="*/ 2027677 h 2048279"/>
                <a:gd name="connsiteX1" fmla="*/ 1994170 w 2422187"/>
                <a:gd name="connsiteY1" fmla="*/ 2017949 h 2048279"/>
                <a:gd name="connsiteX2" fmla="*/ 1634247 w 2422187"/>
                <a:gd name="connsiteY2" fmla="*/ 2037405 h 2048279"/>
                <a:gd name="connsiteX3" fmla="*/ 2091447 w 2422187"/>
                <a:gd name="connsiteY3" fmla="*/ 1823396 h 2048279"/>
                <a:gd name="connsiteX4" fmla="*/ 2334638 w 2422187"/>
                <a:gd name="connsiteY4" fmla="*/ 1259192 h 2048279"/>
                <a:gd name="connsiteX5" fmla="*/ 2393004 w 2422187"/>
                <a:gd name="connsiteY5" fmla="*/ 626894 h 2048279"/>
                <a:gd name="connsiteX6" fmla="*/ 2422187 w 2422187"/>
                <a:gd name="connsiteY6" fmla="*/ 43234 h 2048279"/>
                <a:gd name="connsiteX7" fmla="*/ 2393004 w 2422187"/>
                <a:gd name="connsiteY7" fmla="*/ 43234 h 2048279"/>
                <a:gd name="connsiteX8" fmla="*/ 2393004 w 2422187"/>
                <a:gd name="connsiteY8" fmla="*/ 43234 h 2048279"/>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7" fmla="*/ 2393004 w 2422187"/>
                <a:gd name="connsiteY7" fmla="*/ 43234 h 2037405"/>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0" fmla="*/ 0 w 2422187"/>
                <a:gd name="connsiteY0" fmla="*/ 1984443 h 1994171"/>
                <a:gd name="connsiteX1" fmla="*/ 1634247 w 2422187"/>
                <a:gd name="connsiteY1" fmla="*/ 1994171 h 1994171"/>
                <a:gd name="connsiteX2" fmla="*/ 2091447 w 2422187"/>
                <a:gd name="connsiteY2" fmla="*/ 1780162 h 1994171"/>
                <a:gd name="connsiteX3" fmla="*/ 2334638 w 2422187"/>
                <a:gd name="connsiteY3" fmla="*/ 1215958 h 1994171"/>
                <a:gd name="connsiteX4" fmla="*/ 2393004 w 2422187"/>
                <a:gd name="connsiteY4" fmla="*/ 583660 h 1994171"/>
                <a:gd name="connsiteX5" fmla="*/ 2422187 w 2422187"/>
                <a:gd name="connsiteY5" fmla="*/ 0 h 1994171"/>
                <a:gd name="connsiteX0" fmla="*/ 0 w 2422187"/>
                <a:gd name="connsiteY0" fmla="*/ 1984443 h 2003899"/>
                <a:gd name="connsiteX1" fmla="*/ 1624520 w 2422187"/>
                <a:gd name="connsiteY1" fmla="*/ 2003899 h 2003899"/>
                <a:gd name="connsiteX2" fmla="*/ 2091447 w 2422187"/>
                <a:gd name="connsiteY2" fmla="*/ 1780162 h 2003899"/>
                <a:gd name="connsiteX3" fmla="*/ 2334638 w 2422187"/>
                <a:gd name="connsiteY3" fmla="*/ 1215958 h 2003899"/>
                <a:gd name="connsiteX4" fmla="*/ 2393004 w 2422187"/>
                <a:gd name="connsiteY4" fmla="*/ 583660 h 2003899"/>
                <a:gd name="connsiteX5" fmla="*/ 2422187 w 2422187"/>
                <a:gd name="connsiteY5" fmla="*/ 0 h 2003899"/>
                <a:gd name="connsiteX0" fmla="*/ 0 w 2422187"/>
                <a:gd name="connsiteY0" fmla="*/ 1984443 h 1984443"/>
                <a:gd name="connsiteX1" fmla="*/ 1617773 w 2422187"/>
                <a:gd name="connsiteY1" fmla="*/ 1964913 h 1984443"/>
                <a:gd name="connsiteX2" fmla="*/ 2091447 w 2422187"/>
                <a:gd name="connsiteY2" fmla="*/ 1780162 h 1984443"/>
                <a:gd name="connsiteX3" fmla="*/ 2334638 w 2422187"/>
                <a:gd name="connsiteY3" fmla="*/ 1215958 h 1984443"/>
                <a:gd name="connsiteX4" fmla="*/ 2393004 w 2422187"/>
                <a:gd name="connsiteY4" fmla="*/ 583660 h 1984443"/>
                <a:gd name="connsiteX5" fmla="*/ 2422187 w 2422187"/>
                <a:gd name="connsiteY5" fmla="*/ 0 h 1984443"/>
                <a:gd name="connsiteX0" fmla="*/ 0 w 2393004"/>
                <a:gd name="connsiteY0" fmla="*/ 1400783 h 1400783"/>
                <a:gd name="connsiteX1" fmla="*/ 1617773 w 2393004"/>
                <a:gd name="connsiteY1" fmla="*/ 1381253 h 1400783"/>
                <a:gd name="connsiteX2" fmla="*/ 2091447 w 2393004"/>
                <a:gd name="connsiteY2" fmla="*/ 1196502 h 1400783"/>
                <a:gd name="connsiteX3" fmla="*/ 2334638 w 2393004"/>
                <a:gd name="connsiteY3" fmla="*/ 632298 h 1400783"/>
                <a:gd name="connsiteX4" fmla="*/ 2393004 w 2393004"/>
                <a:gd name="connsiteY4" fmla="*/ 0 h 1400783"/>
                <a:gd name="connsiteX0" fmla="*/ 0 w 2334638"/>
                <a:gd name="connsiteY0" fmla="*/ 768485 h 768485"/>
                <a:gd name="connsiteX1" fmla="*/ 1617773 w 2334638"/>
                <a:gd name="connsiteY1" fmla="*/ 748955 h 768485"/>
                <a:gd name="connsiteX2" fmla="*/ 2091447 w 2334638"/>
                <a:gd name="connsiteY2" fmla="*/ 564204 h 768485"/>
                <a:gd name="connsiteX3" fmla="*/ 2334638 w 2334638"/>
                <a:gd name="connsiteY3" fmla="*/ 0 h 768485"/>
                <a:gd name="connsiteX0" fmla="*/ 0 w 2340621"/>
                <a:gd name="connsiteY0" fmla="*/ 768485 h 768485"/>
                <a:gd name="connsiteX1" fmla="*/ 1617773 w 2340621"/>
                <a:gd name="connsiteY1" fmla="*/ 748955 h 768485"/>
                <a:gd name="connsiteX2" fmla="*/ 2091447 w 2340621"/>
                <a:gd name="connsiteY2" fmla="*/ 564204 h 768485"/>
                <a:gd name="connsiteX3" fmla="*/ 2340621 w 2340621"/>
                <a:gd name="connsiteY3" fmla="*/ 0 h 768485"/>
                <a:gd name="connsiteX0" fmla="*/ 0 w 2091447"/>
                <a:gd name="connsiteY0" fmla="*/ 204281 h 204281"/>
                <a:gd name="connsiteX1" fmla="*/ 1617773 w 2091447"/>
                <a:gd name="connsiteY1" fmla="*/ 184751 h 204281"/>
                <a:gd name="connsiteX2" fmla="*/ 2091447 w 2091447"/>
                <a:gd name="connsiteY2" fmla="*/ 0 h 204281"/>
                <a:gd name="connsiteX0" fmla="*/ 0 w 1617773"/>
                <a:gd name="connsiteY0" fmla="*/ 19530 h 19530"/>
                <a:gd name="connsiteX1" fmla="*/ 1617773 w 1617773"/>
                <a:gd name="connsiteY1" fmla="*/ 0 h 19530"/>
              </a:gdLst>
              <a:ahLst/>
              <a:cxnLst>
                <a:cxn ang="0">
                  <a:pos x="connsiteX0" y="connsiteY0"/>
                </a:cxn>
                <a:cxn ang="0">
                  <a:pos x="connsiteX1" y="connsiteY1"/>
                </a:cxn>
              </a:cxnLst>
              <a:rect l="l" t="t" r="r" b="b"/>
              <a:pathLst>
                <a:path w="1617773" h="19530">
                  <a:moveTo>
                    <a:pt x="0" y="19530"/>
                  </a:moveTo>
                  <a:lnTo>
                    <a:pt x="161777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28822DC8-7DFC-AF4D-AFF9-068797529AC3}"/>
                </a:ext>
              </a:extLst>
            </p:cNvPr>
            <p:cNvSpPr txBox="1"/>
            <p:nvPr/>
          </p:nvSpPr>
          <p:spPr>
            <a:xfrm>
              <a:off x="5973441" y="4737828"/>
              <a:ext cx="1041760" cy="646331"/>
            </a:xfrm>
            <a:prstGeom prst="rect">
              <a:avLst/>
            </a:prstGeom>
            <a:noFill/>
          </p:spPr>
          <p:txBody>
            <a:bodyPr wrap="none" rtlCol="0">
              <a:spAutoFit/>
            </a:bodyPr>
            <a:lstStyle/>
            <a:p>
              <a:r>
                <a:rPr lang="en-US" dirty="0"/>
                <a:t>eventual</a:t>
              </a:r>
              <a:br>
                <a:rPr lang="en-US" dirty="0"/>
              </a:br>
              <a:r>
                <a:rPr lang="en-US" dirty="0"/>
                <a:t>quantum</a:t>
              </a:r>
            </a:p>
          </p:txBody>
        </p:sp>
      </p:grpSp>
      <p:grpSp>
        <p:nvGrpSpPr>
          <p:cNvPr id="7" name="Group 6">
            <a:extLst>
              <a:ext uri="{FF2B5EF4-FFF2-40B4-BE49-F238E27FC236}">
                <a16:creationId xmlns:a16="http://schemas.microsoft.com/office/drawing/2014/main" xmlns="" id="{540EC6D7-34CF-1A4E-8F5A-C76F7A1ED131}"/>
              </a:ext>
            </a:extLst>
          </p:cNvPr>
          <p:cNvGrpSpPr/>
          <p:nvPr/>
        </p:nvGrpSpPr>
        <p:grpSpPr>
          <a:xfrm>
            <a:off x="2701051" y="3228455"/>
            <a:ext cx="2592458" cy="2495191"/>
            <a:chOff x="2701051" y="3228455"/>
            <a:chExt cx="2592458" cy="2495191"/>
          </a:xfrm>
        </p:grpSpPr>
        <p:sp>
          <p:nvSpPr>
            <p:cNvPr id="19" name="Freeform 18">
              <a:extLst>
                <a:ext uri="{FF2B5EF4-FFF2-40B4-BE49-F238E27FC236}">
                  <a16:creationId xmlns:a16="http://schemas.microsoft.com/office/drawing/2014/main" xmlns="" id="{6A0D9C11-B312-D24F-A961-EC3C1F09A70B}"/>
                </a:ext>
              </a:extLst>
            </p:cNvPr>
            <p:cNvSpPr/>
            <p:nvPr/>
          </p:nvSpPr>
          <p:spPr>
            <a:xfrm>
              <a:off x="2701051" y="3228455"/>
              <a:ext cx="2217897" cy="2495191"/>
            </a:xfrm>
            <a:custGeom>
              <a:avLst/>
              <a:gdLst>
                <a:gd name="connsiteX0" fmla="*/ 0 w 2422187"/>
                <a:gd name="connsiteY0" fmla="*/ 2027677 h 2050370"/>
                <a:gd name="connsiteX1" fmla="*/ 1994170 w 2422187"/>
                <a:gd name="connsiteY1" fmla="*/ 2017949 h 2050370"/>
                <a:gd name="connsiteX2" fmla="*/ 1634247 w 2422187"/>
                <a:gd name="connsiteY2" fmla="*/ 2037405 h 2050370"/>
                <a:gd name="connsiteX3" fmla="*/ 2130357 w 2422187"/>
                <a:gd name="connsiteY3" fmla="*/ 2027677 h 2050370"/>
                <a:gd name="connsiteX4" fmla="*/ 2003898 w 2422187"/>
                <a:gd name="connsiteY4" fmla="*/ 2037405 h 2050370"/>
                <a:gd name="connsiteX5" fmla="*/ 2091447 w 2422187"/>
                <a:gd name="connsiteY5" fmla="*/ 1823396 h 2050370"/>
                <a:gd name="connsiteX6" fmla="*/ 2334638 w 2422187"/>
                <a:gd name="connsiteY6" fmla="*/ 1259192 h 2050370"/>
                <a:gd name="connsiteX7" fmla="*/ 2393004 w 2422187"/>
                <a:gd name="connsiteY7" fmla="*/ 626894 h 2050370"/>
                <a:gd name="connsiteX8" fmla="*/ 2422187 w 2422187"/>
                <a:gd name="connsiteY8" fmla="*/ 43234 h 2050370"/>
                <a:gd name="connsiteX9" fmla="*/ 2393004 w 2422187"/>
                <a:gd name="connsiteY9" fmla="*/ 43234 h 2050370"/>
                <a:gd name="connsiteX10" fmla="*/ 2393004 w 2422187"/>
                <a:gd name="connsiteY10" fmla="*/ 43234 h 2050370"/>
                <a:gd name="connsiteX0" fmla="*/ 0 w 2422187"/>
                <a:gd name="connsiteY0" fmla="*/ 2027677 h 2054003"/>
                <a:gd name="connsiteX1" fmla="*/ 1994170 w 2422187"/>
                <a:gd name="connsiteY1" fmla="*/ 2017949 h 2054003"/>
                <a:gd name="connsiteX2" fmla="*/ 1634247 w 2422187"/>
                <a:gd name="connsiteY2" fmla="*/ 2037405 h 2054003"/>
                <a:gd name="connsiteX3" fmla="*/ 2003898 w 2422187"/>
                <a:gd name="connsiteY3" fmla="*/ 2037405 h 2054003"/>
                <a:gd name="connsiteX4" fmla="*/ 2091447 w 2422187"/>
                <a:gd name="connsiteY4" fmla="*/ 1823396 h 2054003"/>
                <a:gd name="connsiteX5" fmla="*/ 2334638 w 2422187"/>
                <a:gd name="connsiteY5" fmla="*/ 1259192 h 2054003"/>
                <a:gd name="connsiteX6" fmla="*/ 2393004 w 2422187"/>
                <a:gd name="connsiteY6" fmla="*/ 626894 h 2054003"/>
                <a:gd name="connsiteX7" fmla="*/ 2422187 w 2422187"/>
                <a:gd name="connsiteY7" fmla="*/ 43234 h 2054003"/>
                <a:gd name="connsiteX8" fmla="*/ 2393004 w 2422187"/>
                <a:gd name="connsiteY8" fmla="*/ 43234 h 2054003"/>
                <a:gd name="connsiteX9" fmla="*/ 2393004 w 2422187"/>
                <a:gd name="connsiteY9" fmla="*/ 43234 h 2054003"/>
                <a:gd name="connsiteX0" fmla="*/ 0 w 2422187"/>
                <a:gd name="connsiteY0" fmla="*/ 2027677 h 2048279"/>
                <a:gd name="connsiteX1" fmla="*/ 1994170 w 2422187"/>
                <a:gd name="connsiteY1" fmla="*/ 2017949 h 2048279"/>
                <a:gd name="connsiteX2" fmla="*/ 1634247 w 2422187"/>
                <a:gd name="connsiteY2" fmla="*/ 2037405 h 2048279"/>
                <a:gd name="connsiteX3" fmla="*/ 2091447 w 2422187"/>
                <a:gd name="connsiteY3" fmla="*/ 1823396 h 2048279"/>
                <a:gd name="connsiteX4" fmla="*/ 2334638 w 2422187"/>
                <a:gd name="connsiteY4" fmla="*/ 1259192 h 2048279"/>
                <a:gd name="connsiteX5" fmla="*/ 2393004 w 2422187"/>
                <a:gd name="connsiteY5" fmla="*/ 626894 h 2048279"/>
                <a:gd name="connsiteX6" fmla="*/ 2422187 w 2422187"/>
                <a:gd name="connsiteY6" fmla="*/ 43234 h 2048279"/>
                <a:gd name="connsiteX7" fmla="*/ 2393004 w 2422187"/>
                <a:gd name="connsiteY7" fmla="*/ 43234 h 2048279"/>
                <a:gd name="connsiteX8" fmla="*/ 2393004 w 2422187"/>
                <a:gd name="connsiteY8" fmla="*/ 43234 h 2048279"/>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7" fmla="*/ 2393004 w 2422187"/>
                <a:gd name="connsiteY7" fmla="*/ 43234 h 2037405"/>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0" fmla="*/ 0 w 2422187"/>
                <a:gd name="connsiteY0" fmla="*/ 1984443 h 1994171"/>
                <a:gd name="connsiteX1" fmla="*/ 1634247 w 2422187"/>
                <a:gd name="connsiteY1" fmla="*/ 1994171 h 1994171"/>
                <a:gd name="connsiteX2" fmla="*/ 2091447 w 2422187"/>
                <a:gd name="connsiteY2" fmla="*/ 1780162 h 1994171"/>
                <a:gd name="connsiteX3" fmla="*/ 2334638 w 2422187"/>
                <a:gd name="connsiteY3" fmla="*/ 1215958 h 1994171"/>
                <a:gd name="connsiteX4" fmla="*/ 2393004 w 2422187"/>
                <a:gd name="connsiteY4" fmla="*/ 583660 h 1994171"/>
                <a:gd name="connsiteX5" fmla="*/ 2422187 w 2422187"/>
                <a:gd name="connsiteY5" fmla="*/ 0 h 1994171"/>
                <a:gd name="connsiteX0" fmla="*/ 0 w 2422187"/>
                <a:gd name="connsiteY0" fmla="*/ 1984443 h 2003899"/>
                <a:gd name="connsiteX1" fmla="*/ 1624520 w 2422187"/>
                <a:gd name="connsiteY1" fmla="*/ 2003899 h 2003899"/>
                <a:gd name="connsiteX2" fmla="*/ 2091447 w 2422187"/>
                <a:gd name="connsiteY2" fmla="*/ 1780162 h 2003899"/>
                <a:gd name="connsiteX3" fmla="*/ 2334638 w 2422187"/>
                <a:gd name="connsiteY3" fmla="*/ 1215958 h 2003899"/>
                <a:gd name="connsiteX4" fmla="*/ 2393004 w 2422187"/>
                <a:gd name="connsiteY4" fmla="*/ 583660 h 2003899"/>
                <a:gd name="connsiteX5" fmla="*/ 2422187 w 2422187"/>
                <a:gd name="connsiteY5" fmla="*/ 0 h 2003899"/>
                <a:gd name="connsiteX0" fmla="*/ 0 w 2422187"/>
                <a:gd name="connsiteY0" fmla="*/ 1984443 h 1984443"/>
                <a:gd name="connsiteX1" fmla="*/ 1617773 w 2422187"/>
                <a:gd name="connsiteY1" fmla="*/ 1964913 h 1984443"/>
                <a:gd name="connsiteX2" fmla="*/ 2091447 w 2422187"/>
                <a:gd name="connsiteY2" fmla="*/ 1780162 h 1984443"/>
                <a:gd name="connsiteX3" fmla="*/ 2334638 w 2422187"/>
                <a:gd name="connsiteY3" fmla="*/ 1215958 h 1984443"/>
                <a:gd name="connsiteX4" fmla="*/ 2393004 w 2422187"/>
                <a:gd name="connsiteY4" fmla="*/ 583660 h 1984443"/>
                <a:gd name="connsiteX5" fmla="*/ 2422187 w 2422187"/>
                <a:gd name="connsiteY5" fmla="*/ 0 h 1984443"/>
                <a:gd name="connsiteX0" fmla="*/ 0 w 1538323"/>
                <a:gd name="connsiteY0" fmla="*/ 2000038 h 2000038"/>
                <a:gd name="connsiteX1" fmla="*/ 733909 w 1538323"/>
                <a:gd name="connsiteY1" fmla="*/ 1964913 h 2000038"/>
                <a:gd name="connsiteX2" fmla="*/ 1207583 w 1538323"/>
                <a:gd name="connsiteY2" fmla="*/ 1780162 h 2000038"/>
                <a:gd name="connsiteX3" fmla="*/ 1450774 w 1538323"/>
                <a:gd name="connsiteY3" fmla="*/ 1215958 h 2000038"/>
                <a:gd name="connsiteX4" fmla="*/ 1509140 w 1538323"/>
                <a:gd name="connsiteY4" fmla="*/ 583660 h 2000038"/>
                <a:gd name="connsiteX5" fmla="*/ 1538323 w 1538323"/>
                <a:gd name="connsiteY5" fmla="*/ 0 h 20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323" h="2000038">
                  <a:moveTo>
                    <a:pt x="0" y="2000038"/>
                  </a:moveTo>
                  <a:cubicBezTo>
                    <a:pt x="244636" y="1988330"/>
                    <a:pt x="532645" y="2001559"/>
                    <a:pt x="733909" y="1964913"/>
                  </a:cubicBezTo>
                  <a:cubicBezTo>
                    <a:pt x="935173" y="1928267"/>
                    <a:pt x="1088106" y="1904988"/>
                    <a:pt x="1207583" y="1780162"/>
                  </a:cubicBezTo>
                  <a:cubicBezTo>
                    <a:pt x="1327061" y="1655336"/>
                    <a:pt x="1400515" y="1415375"/>
                    <a:pt x="1450774" y="1215958"/>
                  </a:cubicBezTo>
                  <a:cubicBezTo>
                    <a:pt x="1501033" y="1016541"/>
                    <a:pt x="1494549" y="786320"/>
                    <a:pt x="1509140" y="583660"/>
                  </a:cubicBezTo>
                  <a:cubicBezTo>
                    <a:pt x="1523732" y="381000"/>
                    <a:pt x="1538323" y="0"/>
                    <a:pt x="1538323"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EB2674E8-7187-6C40-AF97-611D3868CC9D}"/>
                </a:ext>
              </a:extLst>
            </p:cNvPr>
            <p:cNvSpPr txBox="1"/>
            <p:nvPr/>
          </p:nvSpPr>
          <p:spPr>
            <a:xfrm>
              <a:off x="4162687" y="3752277"/>
              <a:ext cx="1130822" cy="646331"/>
            </a:xfrm>
            <a:prstGeom prst="rect">
              <a:avLst/>
            </a:prstGeom>
            <a:noFill/>
          </p:spPr>
          <p:txBody>
            <a:bodyPr wrap="none" rtlCol="0">
              <a:spAutoFit/>
            </a:bodyPr>
            <a:lstStyle/>
            <a:p>
              <a:r>
                <a:rPr lang="en-US" dirty="0"/>
                <a:t>near-term</a:t>
              </a:r>
              <a:br>
                <a:rPr lang="en-US" dirty="0"/>
              </a:br>
              <a:r>
                <a:rPr lang="en-US" dirty="0"/>
                <a:t>quantum</a:t>
              </a:r>
            </a:p>
          </p:txBody>
        </p:sp>
      </p:grpSp>
      <p:sp>
        <p:nvSpPr>
          <p:cNvPr id="21" name="Freeform 20">
            <a:extLst>
              <a:ext uri="{FF2B5EF4-FFF2-40B4-BE49-F238E27FC236}">
                <a16:creationId xmlns:a16="http://schemas.microsoft.com/office/drawing/2014/main" xmlns="" id="{B3CD363C-7449-B245-836E-76E647E16E54}"/>
              </a:ext>
            </a:extLst>
          </p:cNvPr>
          <p:cNvSpPr/>
          <p:nvPr/>
        </p:nvSpPr>
        <p:spPr>
          <a:xfrm>
            <a:off x="5031412" y="3290231"/>
            <a:ext cx="1159774" cy="2451370"/>
          </a:xfrm>
          <a:custGeom>
            <a:avLst/>
            <a:gdLst>
              <a:gd name="connsiteX0" fmla="*/ 0 w 2422187"/>
              <a:gd name="connsiteY0" fmla="*/ 2027677 h 2050370"/>
              <a:gd name="connsiteX1" fmla="*/ 1994170 w 2422187"/>
              <a:gd name="connsiteY1" fmla="*/ 2017949 h 2050370"/>
              <a:gd name="connsiteX2" fmla="*/ 1634247 w 2422187"/>
              <a:gd name="connsiteY2" fmla="*/ 2037405 h 2050370"/>
              <a:gd name="connsiteX3" fmla="*/ 2130357 w 2422187"/>
              <a:gd name="connsiteY3" fmla="*/ 2027677 h 2050370"/>
              <a:gd name="connsiteX4" fmla="*/ 2003898 w 2422187"/>
              <a:gd name="connsiteY4" fmla="*/ 2037405 h 2050370"/>
              <a:gd name="connsiteX5" fmla="*/ 2091447 w 2422187"/>
              <a:gd name="connsiteY5" fmla="*/ 1823396 h 2050370"/>
              <a:gd name="connsiteX6" fmla="*/ 2334638 w 2422187"/>
              <a:gd name="connsiteY6" fmla="*/ 1259192 h 2050370"/>
              <a:gd name="connsiteX7" fmla="*/ 2393004 w 2422187"/>
              <a:gd name="connsiteY7" fmla="*/ 626894 h 2050370"/>
              <a:gd name="connsiteX8" fmla="*/ 2422187 w 2422187"/>
              <a:gd name="connsiteY8" fmla="*/ 43234 h 2050370"/>
              <a:gd name="connsiteX9" fmla="*/ 2393004 w 2422187"/>
              <a:gd name="connsiteY9" fmla="*/ 43234 h 2050370"/>
              <a:gd name="connsiteX10" fmla="*/ 2393004 w 2422187"/>
              <a:gd name="connsiteY10" fmla="*/ 43234 h 2050370"/>
              <a:gd name="connsiteX0" fmla="*/ 0 w 2422187"/>
              <a:gd name="connsiteY0" fmla="*/ 2027677 h 2054003"/>
              <a:gd name="connsiteX1" fmla="*/ 1994170 w 2422187"/>
              <a:gd name="connsiteY1" fmla="*/ 2017949 h 2054003"/>
              <a:gd name="connsiteX2" fmla="*/ 1634247 w 2422187"/>
              <a:gd name="connsiteY2" fmla="*/ 2037405 h 2054003"/>
              <a:gd name="connsiteX3" fmla="*/ 2003898 w 2422187"/>
              <a:gd name="connsiteY3" fmla="*/ 2037405 h 2054003"/>
              <a:gd name="connsiteX4" fmla="*/ 2091447 w 2422187"/>
              <a:gd name="connsiteY4" fmla="*/ 1823396 h 2054003"/>
              <a:gd name="connsiteX5" fmla="*/ 2334638 w 2422187"/>
              <a:gd name="connsiteY5" fmla="*/ 1259192 h 2054003"/>
              <a:gd name="connsiteX6" fmla="*/ 2393004 w 2422187"/>
              <a:gd name="connsiteY6" fmla="*/ 626894 h 2054003"/>
              <a:gd name="connsiteX7" fmla="*/ 2422187 w 2422187"/>
              <a:gd name="connsiteY7" fmla="*/ 43234 h 2054003"/>
              <a:gd name="connsiteX8" fmla="*/ 2393004 w 2422187"/>
              <a:gd name="connsiteY8" fmla="*/ 43234 h 2054003"/>
              <a:gd name="connsiteX9" fmla="*/ 2393004 w 2422187"/>
              <a:gd name="connsiteY9" fmla="*/ 43234 h 2054003"/>
              <a:gd name="connsiteX0" fmla="*/ 0 w 2422187"/>
              <a:gd name="connsiteY0" fmla="*/ 2027677 h 2048279"/>
              <a:gd name="connsiteX1" fmla="*/ 1994170 w 2422187"/>
              <a:gd name="connsiteY1" fmla="*/ 2017949 h 2048279"/>
              <a:gd name="connsiteX2" fmla="*/ 1634247 w 2422187"/>
              <a:gd name="connsiteY2" fmla="*/ 2037405 h 2048279"/>
              <a:gd name="connsiteX3" fmla="*/ 2091447 w 2422187"/>
              <a:gd name="connsiteY3" fmla="*/ 1823396 h 2048279"/>
              <a:gd name="connsiteX4" fmla="*/ 2334638 w 2422187"/>
              <a:gd name="connsiteY4" fmla="*/ 1259192 h 2048279"/>
              <a:gd name="connsiteX5" fmla="*/ 2393004 w 2422187"/>
              <a:gd name="connsiteY5" fmla="*/ 626894 h 2048279"/>
              <a:gd name="connsiteX6" fmla="*/ 2422187 w 2422187"/>
              <a:gd name="connsiteY6" fmla="*/ 43234 h 2048279"/>
              <a:gd name="connsiteX7" fmla="*/ 2393004 w 2422187"/>
              <a:gd name="connsiteY7" fmla="*/ 43234 h 2048279"/>
              <a:gd name="connsiteX8" fmla="*/ 2393004 w 2422187"/>
              <a:gd name="connsiteY8" fmla="*/ 43234 h 2048279"/>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7" fmla="*/ 2393004 w 2422187"/>
              <a:gd name="connsiteY7" fmla="*/ 43234 h 2037405"/>
              <a:gd name="connsiteX0" fmla="*/ 0 w 2422187"/>
              <a:gd name="connsiteY0" fmla="*/ 2027677 h 2037405"/>
              <a:gd name="connsiteX1" fmla="*/ 1634247 w 2422187"/>
              <a:gd name="connsiteY1" fmla="*/ 2037405 h 2037405"/>
              <a:gd name="connsiteX2" fmla="*/ 2091447 w 2422187"/>
              <a:gd name="connsiteY2" fmla="*/ 1823396 h 2037405"/>
              <a:gd name="connsiteX3" fmla="*/ 2334638 w 2422187"/>
              <a:gd name="connsiteY3" fmla="*/ 1259192 h 2037405"/>
              <a:gd name="connsiteX4" fmla="*/ 2393004 w 2422187"/>
              <a:gd name="connsiteY4" fmla="*/ 626894 h 2037405"/>
              <a:gd name="connsiteX5" fmla="*/ 2422187 w 2422187"/>
              <a:gd name="connsiteY5" fmla="*/ 43234 h 2037405"/>
              <a:gd name="connsiteX6" fmla="*/ 2393004 w 2422187"/>
              <a:gd name="connsiteY6" fmla="*/ 43234 h 2037405"/>
              <a:gd name="connsiteX0" fmla="*/ 0 w 2422187"/>
              <a:gd name="connsiteY0" fmla="*/ 1984443 h 1994171"/>
              <a:gd name="connsiteX1" fmla="*/ 1634247 w 2422187"/>
              <a:gd name="connsiteY1" fmla="*/ 1994171 h 1994171"/>
              <a:gd name="connsiteX2" fmla="*/ 2091447 w 2422187"/>
              <a:gd name="connsiteY2" fmla="*/ 1780162 h 1994171"/>
              <a:gd name="connsiteX3" fmla="*/ 2334638 w 2422187"/>
              <a:gd name="connsiteY3" fmla="*/ 1215958 h 1994171"/>
              <a:gd name="connsiteX4" fmla="*/ 2393004 w 2422187"/>
              <a:gd name="connsiteY4" fmla="*/ 583660 h 1994171"/>
              <a:gd name="connsiteX5" fmla="*/ 2422187 w 2422187"/>
              <a:gd name="connsiteY5" fmla="*/ 0 h 1994171"/>
              <a:gd name="connsiteX0" fmla="*/ 0 w 2422187"/>
              <a:gd name="connsiteY0" fmla="*/ 1984443 h 2003899"/>
              <a:gd name="connsiteX1" fmla="*/ 1624520 w 2422187"/>
              <a:gd name="connsiteY1" fmla="*/ 2003899 h 2003899"/>
              <a:gd name="connsiteX2" fmla="*/ 2091447 w 2422187"/>
              <a:gd name="connsiteY2" fmla="*/ 1780162 h 2003899"/>
              <a:gd name="connsiteX3" fmla="*/ 2334638 w 2422187"/>
              <a:gd name="connsiteY3" fmla="*/ 1215958 h 2003899"/>
              <a:gd name="connsiteX4" fmla="*/ 2393004 w 2422187"/>
              <a:gd name="connsiteY4" fmla="*/ 583660 h 2003899"/>
              <a:gd name="connsiteX5" fmla="*/ 2422187 w 2422187"/>
              <a:gd name="connsiteY5" fmla="*/ 0 h 2003899"/>
              <a:gd name="connsiteX0" fmla="*/ 0 w 2422187"/>
              <a:gd name="connsiteY0" fmla="*/ 1984443 h 1984443"/>
              <a:gd name="connsiteX1" fmla="*/ 1617773 w 2422187"/>
              <a:gd name="connsiteY1" fmla="*/ 1964913 h 1984443"/>
              <a:gd name="connsiteX2" fmla="*/ 2091447 w 2422187"/>
              <a:gd name="connsiteY2" fmla="*/ 1780162 h 1984443"/>
              <a:gd name="connsiteX3" fmla="*/ 2334638 w 2422187"/>
              <a:gd name="connsiteY3" fmla="*/ 1215958 h 1984443"/>
              <a:gd name="connsiteX4" fmla="*/ 2393004 w 2422187"/>
              <a:gd name="connsiteY4" fmla="*/ 583660 h 1984443"/>
              <a:gd name="connsiteX5" fmla="*/ 2422187 w 2422187"/>
              <a:gd name="connsiteY5" fmla="*/ 0 h 1984443"/>
              <a:gd name="connsiteX0" fmla="*/ 0 w 804414"/>
              <a:gd name="connsiteY0" fmla="*/ 1964913 h 1964913"/>
              <a:gd name="connsiteX1" fmla="*/ 473674 w 804414"/>
              <a:gd name="connsiteY1" fmla="*/ 1780162 h 1964913"/>
              <a:gd name="connsiteX2" fmla="*/ 716865 w 804414"/>
              <a:gd name="connsiteY2" fmla="*/ 1215958 h 1964913"/>
              <a:gd name="connsiteX3" fmla="*/ 775231 w 804414"/>
              <a:gd name="connsiteY3" fmla="*/ 583660 h 1964913"/>
              <a:gd name="connsiteX4" fmla="*/ 804414 w 804414"/>
              <a:gd name="connsiteY4" fmla="*/ 0 h 1964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414" h="1964913">
                <a:moveTo>
                  <a:pt x="0" y="1964913"/>
                </a:moveTo>
                <a:cubicBezTo>
                  <a:pt x="16213" y="1932488"/>
                  <a:pt x="354197" y="1904988"/>
                  <a:pt x="473674" y="1780162"/>
                </a:cubicBezTo>
                <a:cubicBezTo>
                  <a:pt x="593152" y="1655336"/>
                  <a:pt x="666606" y="1415375"/>
                  <a:pt x="716865" y="1215958"/>
                </a:cubicBezTo>
                <a:cubicBezTo>
                  <a:pt x="767124" y="1016541"/>
                  <a:pt x="760640" y="786320"/>
                  <a:pt x="775231" y="583660"/>
                </a:cubicBezTo>
                <a:cubicBezTo>
                  <a:pt x="789823" y="381000"/>
                  <a:pt x="804414" y="0"/>
                  <a:pt x="8044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xmlns="" id="{3FDCF037-65FF-C841-8F23-71C73199B29A}"/>
              </a:ext>
            </a:extLst>
          </p:cNvPr>
          <p:cNvSpPr txBox="1">
            <a:spLocks/>
          </p:cNvSpPr>
          <p:nvPr/>
        </p:nvSpPr>
        <p:spPr>
          <a:xfrm>
            <a:off x="245191" y="2238953"/>
            <a:ext cx="8645236" cy="2050370"/>
          </a:xfrm>
          <a:prstGeom prst="rect">
            <a:avLst/>
          </a:prstGeom>
        </p:spPr>
        <p:txBody>
          <a:bodyPr/>
          <a:lstStyle>
            <a:lvl1pPr marL="273050" indent="-273050" algn="l" defTabSz="914400" rtl="0" eaLnBrk="1" latinLnBrk="0" hangingPunct="1">
              <a:lnSpc>
                <a:spcPct val="90000"/>
              </a:lnSpc>
              <a:spcBef>
                <a:spcPts val="1000"/>
              </a:spcBef>
              <a:buClr>
                <a:srgbClr val="123C91"/>
              </a:buClr>
              <a:buFont typeface="Arial" pitchFamily="34" charset="0"/>
              <a:buChar char="•"/>
              <a:defRPr lang="en-US" sz="2400" b="0" kern="1200" noProof="0">
                <a:solidFill>
                  <a:schemeClr val="tx1"/>
                </a:solidFill>
                <a:latin typeface="+mj-lt"/>
                <a:ea typeface="+mn-ea"/>
                <a:cs typeface="Arial" pitchFamily="34" charset="0"/>
              </a:defRPr>
            </a:lvl1pPr>
            <a:lvl2pPr marL="538163" indent="-296863" algn="l" defTabSz="914400" rtl="0" eaLnBrk="1" latinLnBrk="0" hangingPunct="1">
              <a:lnSpc>
                <a:spcPct val="90000"/>
              </a:lnSpc>
              <a:spcBef>
                <a:spcPts val="400"/>
              </a:spcBef>
              <a:spcAft>
                <a:spcPts val="800"/>
              </a:spcAft>
              <a:buClr>
                <a:srgbClr val="123C91"/>
              </a:buClr>
              <a:buFont typeface="Arial" pitchFamily="34" charset="0"/>
              <a:buChar char="–"/>
              <a:defRPr lang="en-US" sz="2000" b="0" kern="1200" noProof="0">
                <a:solidFill>
                  <a:schemeClr val="tx1"/>
                </a:solidFill>
                <a:latin typeface="+mj-lt"/>
                <a:ea typeface="+mn-ea"/>
                <a:cs typeface="Arial" pitchFamily="34" charset="0"/>
              </a:defRPr>
            </a:lvl2pPr>
            <a:lvl3pPr marL="747713" indent="-209550" algn="l" defTabSz="914400" rtl="0" eaLnBrk="1" latinLnBrk="0" hangingPunct="1">
              <a:lnSpc>
                <a:spcPct val="90000"/>
              </a:lnSpc>
              <a:spcBef>
                <a:spcPts val="400"/>
              </a:spcBef>
              <a:spcAft>
                <a:spcPts val="800"/>
              </a:spcAft>
              <a:buClr>
                <a:srgbClr val="123C91"/>
              </a:buClr>
              <a:buFont typeface="Arial" pitchFamily="34" charset="0"/>
              <a:buChar char="•"/>
              <a:defRPr lang="en-US" sz="1800" b="0" kern="1200" noProof="0">
                <a:solidFill>
                  <a:schemeClr val="tx1"/>
                </a:solidFill>
                <a:latin typeface="+mj-lt"/>
                <a:ea typeface="+mn-ea"/>
                <a:cs typeface="Arial" pitchFamily="34" charset="0"/>
              </a:defRPr>
            </a:lvl3pPr>
            <a:lvl4pPr marL="1169988" indent="-36353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4pPr>
            <a:lvl5pPr marL="1438275" indent="-268288" algn="l" defTabSz="914400" rtl="0" eaLnBrk="1" latinLnBrk="0" hangingPunct="1">
              <a:spcBef>
                <a:spcPts val="1000"/>
              </a:spcBef>
              <a:buFont typeface="Arial" pitchFamily="34" charset="0"/>
              <a:buChar char="»"/>
              <a:defRPr lang="en-US" sz="2000" kern="1200" noProof="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Bigger-than-chip solvers can work for somewhat larger problems, but not for vastly larger problems</a:t>
            </a:r>
          </a:p>
          <a:p>
            <a:endParaRPr lang="en-US" dirty="0"/>
          </a:p>
        </p:txBody>
      </p:sp>
      <p:grpSp>
        <p:nvGrpSpPr>
          <p:cNvPr id="11" name="Group 10">
            <a:extLst>
              <a:ext uri="{FF2B5EF4-FFF2-40B4-BE49-F238E27FC236}">
                <a16:creationId xmlns:a16="http://schemas.microsoft.com/office/drawing/2014/main" xmlns="" id="{E91CEADC-8052-B540-893D-82A7E0F119C8}"/>
              </a:ext>
            </a:extLst>
          </p:cNvPr>
          <p:cNvGrpSpPr/>
          <p:nvPr/>
        </p:nvGrpSpPr>
        <p:grpSpPr>
          <a:xfrm>
            <a:off x="3819375" y="5019487"/>
            <a:ext cx="682495" cy="665498"/>
            <a:chOff x="4038560" y="4620195"/>
            <a:chExt cx="697763" cy="617727"/>
          </a:xfrm>
        </p:grpSpPr>
        <p:sp>
          <p:nvSpPr>
            <p:cNvPr id="4" name="10-Point Star 3">
              <a:extLst>
                <a:ext uri="{FF2B5EF4-FFF2-40B4-BE49-F238E27FC236}">
                  <a16:creationId xmlns:a16="http://schemas.microsoft.com/office/drawing/2014/main" xmlns="" id="{68362AD2-51B2-2941-B96B-B5A51A11F7B8}"/>
                </a:ext>
              </a:extLst>
            </p:cNvPr>
            <p:cNvSpPr/>
            <p:nvPr/>
          </p:nvSpPr>
          <p:spPr>
            <a:xfrm>
              <a:off x="4075886" y="4620195"/>
              <a:ext cx="623113" cy="617727"/>
            </a:xfrm>
            <a:prstGeom prst="star1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3690462A-14C3-4141-B81A-86E30FB17E6D}"/>
                </a:ext>
              </a:extLst>
            </p:cNvPr>
            <p:cNvSpPr txBox="1"/>
            <p:nvPr/>
          </p:nvSpPr>
          <p:spPr>
            <a:xfrm>
              <a:off x="4038560" y="4686569"/>
              <a:ext cx="697763" cy="542798"/>
            </a:xfrm>
            <a:prstGeom prst="rect">
              <a:avLst/>
            </a:prstGeom>
            <a:noFill/>
          </p:spPr>
          <p:txBody>
            <a:bodyPr wrap="none" rtlCol="0">
              <a:spAutoFit/>
            </a:bodyPr>
            <a:lstStyle/>
            <a:p>
              <a:pPr algn="ctr"/>
              <a:r>
                <a:rPr lang="en-US" sz="1600" dirty="0"/>
                <a:t>sweet</a:t>
              </a:r>
              <a:br>
                <a:rPr lang="en-US" sz="1600" dirty="0"/>
              </a:br>
              <a:r>
                <a:rPr lang="en-US" sz="1600" dirty="0"/>
                <a:t>spot</a:t>
              </a:r>
            </a:p>
          </p:txBody>
        </p:sp>
      </p:grpSp>
    </p:spTree>
    <p:extLst>
      <p:ext uri="{BB962C8B-B14F-4D97-AF65-F5344CB8AC3E}">
        <p14:creationId xmlns:p14="http://schemas.microsoft.com/office/powerpoint/2010/main" val="85541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0EB653-931D-5E4D-95CC-54710779C2CF}"/>
              </a:ext>
            </a:extLst>
          </p:cNvPr>
          <p:cNvSpPr>
            <a:spLocks noGrp="1"/>
          </p:cNvSpPr>
          <p:nvPr>
            <p:ph type="title"/>
          </p:nvPr>
        </p:nvSpPr>
        <p:spPr/>
        <p:txBody>
          <a:bodyPr/>
          <a:lstStyle/>
          <a:p>
            <a:r>
              <a:rPr lang="en-US" dirty="0"/>
              <a:t>Analytic Finds Smaller MIS Size</a:t>
            </a:r>
          </a:p>
        </p:txBody>
      </p:sp>
      <p:sp>
        <p:nvSpPr>
          <p:cNvPr id="3" name="Content Placeholder 2">
            <a:extLst>
              <a:ext uri="{FF2B5EF4-FFF2-40B4-BE49-F238E27FC236}">
                <a16:creationId xmlns:a16="http://schemas.microsoft.com/office/drawing/2014/main" xmlns="" id="{4446D0A6-F2E5-914E-9109-449598BC6B8B}"/>
              </a:ext>
            </a:extLst>
          </p:cNvPr>
          <p:cNvSpPr>
            <a:spLocks noGrp="1"/>
          </p:cNvSpPr>
          <p:nvPr>
            <p:ph idx="1"/>
          </p:nvPr>
        </p:nvSpPr>
        <p:spPr/>
        <p:txBody>
          <a:bodyPr/>
          <a:lstStyle/>
          <a:p>
            <a:pPr marL="0" indent="0">
              <a:lnSpc>
                <a:spcPct val="100000"/>
              </a:lnSpc>
              <a:spcBef>
                <a:spcPts val="0"/>
              </a:spcBef>
              <a:buNone/>
            </a:pPr>
            <a:r>
              <a:rPr lang="en-US" sz="1200" b="1" dirty="0"/>
              <a:t>spr_mbp:10M $ </a:t>
            </a:r>
            <a:r>
              <a:rPr lang="en-US" sz="1200" dirty="0"/>
              <a:t>/Users/</a:t>
            </a:r>
            <a:r>
              <a:rPr lang="en-US" sz="1200" dirty="0" err="1"/>
              <a:t>sreinhardt</a:t>
            </a:r>
            <a:r>
              <a:rPr lang="en-US" sz="1200" dirty="0"/>
              <a:t>/technical/</a:t>
            </a:r>
            <a:r>
              <a:rPr lang="en-US" sz="1200" dirty="0" err="1"/>
              <a:t>app_code</a:t>
            </a:r>
            <a:r>
              <a:rPr lang="en-US" sz="1200" dirty="0"/>
              <a:t>/</a:t>
            </a:r>
            <a:r>
              <a:rPr lang="en-US" sz="1200" dirty="0" err="1"/>
              <a:t>cyberGraph</a:t>
            </a:r>
            <a:r>
              <a:rPr lang="en-US" sz="1200" dirty="0"/>
              <a:t>/process3.py </a:t>
            </a:r>
            <a:r>
              <a:rPr lang="en-US" sz="1200" dirty="0" err="1"/>
              <a:t>netflow</a:t>
            </a:r>
            <a:r>
              <a:rPr lang="en-US" sz="1200" dirty="0"/>
              <a:t> </a:t>
            </a:r>
            <a:r>
              <a:rPr lang="en-US" sz="1200" dirty="0" err="1"/>
              <a:t>netflow</a:t>
            </a:r>
            <a:r>
              <a:rPr lang="en-US" sz="1200" dirty="0"/>
              <a:t> --</a:t>
            </a:r>
            <a:r>
              <a:rPr lang="en-US" sz="1200" dirty="0" err="1"/>
              <a:t>nTimesteps</a:t>
            </a:r>
            <a:r>
              <a:rPr lang="en-US" sz="1200" dirty="0"/>
              <a:t> 8  --</a:t>
            </a:r>
            <a:r>
              <a:rPr lang="en-US" sz="1200" dirty="0" err="1"/>
              <a:t>nTimestepsPerDay</a:t>
            </a:r>
            <a:r>
              <a:rPr lang="en-US" sz="1200" dirty="0"/>
              <a:t> 4 --</a:t>
            </a:r>
            <a:r>
              <a:rPr lang="en-US" sz="1200" dirty="0" err="1"/>
              <a:t>inputFormat</a:t>
            </a:r>
            <a:r>
              <a:rPr lang="en-US" sz="1200" dirty="0"/>
              <a:t> LANL --</a:t>
            </a:r>
            <a:r>
              <a:rPr lang="en-US" sz="1200" dirty="0" err="1"/>
              <a:t>inputDigested</a:t>
            </a:r>
            <a:r>
              <a:rPr lang="en-US" sz="1200" dirty="0"/>
              <a:t> --verbose --</a:t>
            </a:r>
            <a:r>
              <a:rPr lang="en-US" sz="1200" dirty="0" err="1"/>
              <a:t>reduceGraph</a:t>
            </a:r>
            <a:endParaRPr lang="en-US" sz="1200" dirty="0"/>
          </a:p>
          <a:p>
            <a:pPr marL="0" indent="0">
              <a:lnSpc>
                <a:spcPct val="100000"/>
              </a:lnSpc>
              <a:spcBef>
                <a:spcPts val="0"/>
              </a:spcBef>
              <a:buNone/>
            </a:pPr>
            <a:endParaRPr lang="en-US" sz="1200" b="1" dirty="0"/>
          </a:p>
          <a:p>
            <a:pPr marL="0" indent="0">
              <a:lnSpc>
                <a:spcPct val="100000"/>
              </a:lnSpc>
              <a:spcBef>
                <a:spcPts val="0"/>
              </a:spcBef>
              <a:buNone/>
            </a:pPr>
            <a:r>
              <a:rPr lang="en-US" sz="1200" b="1" dirty="0">
                <a:highlight>
                  <a:srgbClr val="FFFF00"/>
                </a:highlight>
              </a:rPr>
              <a:t>for timestep 3</a:t>
            </a:r>
            <a:r>
              <a:rPr lang="en-US" sz="1200" dirty="0"/>
              <a:t>, the number of IP addresses in the full graph is 84718 and the number of IP-address-pairs that had point-to-point logins is 1239; </a:t>
            </a:r>
            <a:r>
              <a:rPr lang="en-US" sz="1200" dirty="0">
                <a:highlight>
                  <a:srgbClr val="FFFF00"/>
                </a:highlight>
              </a:rPr>
              <a:t>the number of IP addresses in the reduced graph is </a:t>
            </a:r>
            <a:r>
              <a:rPr lang="en-US" sz="1200" dirty="0">
                <a:highlight>
                  <a:srgbClr val="00FF00"/>
                </a:highlight>
              </a:rPr>
              <a:t>21178</a:t>
            </a:r>
            <a:r>
              <a:rPr lang="en-US" sz="1200" dirty="0">
                <a:highlight>
                  <a:srgbClr val="FFFF00"/>
                </a:highlight>
              </a:rPr>
              <a:t> and IP-address-pairs pt2pt is </a:t>
            </a:r>
            <a:r>
              <a:rPr lang="en-US" sz="1200" dirty="0">
                <a:highlight>
                  <a:srgbClr val="00FF00"/>
                </a:highlight>
              </a:rPr>
              <a:t>1239</a:t>
            </a:r>
          </a:p>
          <a:p>
            <a:pPr marL="0" indent="0">
              <a:lnSpc>
                <a:spcPct val="100000"/>
              </a:lnSpc>
              <a:spcBef>
                <a:spcPts val="0"/>
              </a:spcBef>
              <a:buNone/>
            </a:pPr>
            <a:r>
              <a:rPr lang="en-US" sz="1200" dirty="0"/>
              <a:t>first MIS took 0:11:25.255169, second MIS took 0:17:05.962103</a:t>
            </a:r>
          </a:p>
          <a:p>
            <a:pPr marL="0" indent="0">
              <a:lnSpc>
                <a:spcPct val="100000"/>
              </a:lnSpc>
              <a:spcBef>
                <a:spcPts val="0"/>
              </a:spcBef>
              <a:buNone/>
            </a:pPr>
            <a:r>
              <a:rPr lang="en-US" sz="1200" dirty="0">
                <a:highlight>
                  <a:srgbClr val="FFFF00"/>
                </a:highlight>
              </a:rPr>
              <a:t>MIS size decreased from 21178 to 21059 </a:t>
            </a:r>
            <a:r>
              <a:rPr lang="en-US" sz="1200" dirty="0"/>
              <a:t>(</a:t>
            </a:r>
            <a:r>
              <a:rPr lang="en-US" sz="1200" dirty="0">
                <a:highlight>
                  <a:srgbClr val="00FF00"/>
                </a:highlight>
              </a:rPr>
              <a:t>119</a:t>
            </a:r>
            <a:r>
              <a:rPr lang="en-US" sz="1200" dirty="0"/>
              <a:t>) when </a:t>
            </a:r>
            <a:r>
              <a:rPr lang="en-US" sz="1200" dirty="0" err="1"/>
              <a:t>ssh</a:t>
            </a:r>
            <a:r>
              <a:rPr lang="en-US" sz="1200" dirty="0"/>
              <a:t>/telnet/RDP log-ins considered</a:t>
            </a:r>
          </a:p>
          <a:p>
            <a:pPr marL="0" indent="0">
              <a:lnSpc>
                <a:spcPct val="100000"/>
              </a:lnSpc>
              <a:spcBef>
                <a:spcPts val="0"/>
              </a:spcBef>
              <a:buNone/>
            </a:pPr>
            <a:r>
              <a:rPr lang="en-US" sz="1200" dirty="0"/>
              <a:t>  IP addresses that are no longer part of the maximum independent set are ['</a:t>
            </a:r>
            <a:r>
              <a:rPr lang="en-US" sz="1200" dirty="0" err="1"/>
              <a:t>ActiveDirectory</a:t>
            </a:r>
            <a:r>
              <a:rPr lang="en-US" sz="1200" dirty="0"/>
              <a:t>', 'Comp005825’, […]</a:t>
            </a:r>
          </a:p>
          <a:p>
            <a:pPr marL="0" indent="0">
              <a:lnSpc>
                <a:spcPct val="100000"/>
              </a:lnSpc>
              <a:spcBef>
                <a:spcPts val="0"/>
              </a:spcBef>
              <a:buNone/>
            </a:pPr>
            <a:endParaRPr lang="en-US" sz="1200" b="1" dirty="0"/>
          </a:p>
          <a:p>
            <a:pPr marL="0" indent="0">
              <a:lnSpc>
                <a:spcPct val="100000"/>
              </a:lnSpc>
              <a:spcBef>
                <a:spcPts val="0"/>
              </a:spcBef>
              <a:buNone/>
            </a:pPr>
            <a:r>
              <a:rPr lang="en-US" sz="1200" b="1" dirty="0">
                <a:highlight>
                  <a:srgbClr val="FFFF00"/>
                </a:highlight>
              </a:rPr>
              <a:t>for timestep 4</a:t>
            </a:r>
            <a:r>
              <a:rPr lang="en-US" sz="1200" dirty="0"/>
              <a:t>, the number of IP addresses in the full graph is 82543 and the number of IP-address-pairs that had point-to-point logins is 1472; the number of IP addresses in the reduced graph is </a:t>
            </a:r>
            <a:r>
              <a:rPr lang="en-US" sz="1200" dirty="0">
                <a:highlight>
                  <a:srgbClr val="00FF00"/>
                </a:highlight>
              </a:rPr>
              <a:t>21380</a:t>
            </a:r>
            <a:r>
              <a:rPr lang="en-US" sz="1200" dirty="0"/>
              <a:t> and IP-address-pairs pt2pt is </a:t>
            </a:r>
            <a:r>
              <a:rPr lang="en-US" sz="1200" dirty="0">
                <a:highlight>
                  <a:srgbClr val="00FF00"/>
                </a:highlight>
              </a:rPr>
              <a:t>1472</a:t>
            </a:r>
          </a:p>
          <a:p>
            <a:pPr marL="0" indent="0">
              <a:lnSpc>
                <a:spcPct val="100000"/>
              </a:lnSpc>
              <a:spcBef>
                <a:spcPts val="0"/>
              </a:spcBef>
              <a:buNone/>
            </a:pPr>
            <a:r>
              <a:rPr lang="en-US" sz="1200" dirty="0"/>
              <a:t>first MIS took 0:13:12.690244, second MIS took 0:14:24.761931</a:t>
            </a:r>
          </a:p>
          <a:p>
            <a:pPr marL="0" indent="0">
              <a:lnSpc>
                <a:spcPct val="100000"/>
              </a:lnSpc>
              <a:spcBef>
                <a:spcPts val="0"/>
              </a:spcBef>
              <a:buNone/>
            </a:pPr>
            <a:r>
              <a:rPr lang="en-US" sz="1200" dirty="0">
                <a:highlight>
                  <a:srgbClr val="FFFF00"/>
                </a:highlight>
              </a:rPr>
              <a:t>MIS size decreased from 21380 to 21245 </a:t>
            </a:r>
            <a:r>
              <a:rPr lang="en-US" sz="1200" dirty="0"/>
              <a:t>(</a:t>
            </a:r>
            <a:r>
              <a:rPr lang="en-US" sz="1200" dirty="0">
                <a:highlight>
                  <a:srgbClr val="00FF00"/>
                </a:highlight>
              </a:rPr>
              <a:t>135</a:t>
            </a:r>
            <a:r>
              <a:rPr lang="en-US" sz="1200" dirty="0"/>
              <a:t>) when </a:t>
            </a:r>
            <a:r>
              <a:rPr lang="en-US" sz="1200" dirty="0" err="1"/>
              <a:t>ssh</a:t>
            </a:r>
            <a:r>
              <a:rPr lang="en-US" sz="1200" dirty="0"/>
              <a:t>/telnet/RDP log-ins considered</a:t>
            </a:r>
          </a:p>
          <a:p>
            <a:pPr marL="0" indent="0">
              <a:lnSpc>
                <a:spcPct val="100000"/>
              </a:lnSpc>
              <a:spcBef>
                <a:spcPts val="0"/>
              </a:spcBef>
              <a:buNone/>
            </a:pPr>
            <a:r>
              <a:rPr lang="en-US" sz="1200" dirty="0"/>
              <a:t>  IP addresses that are no longer part of the maximum independent set are ['</a:t>
            </a:r>
            <a:r>
              <a:rPr lang="en-US" sz="1200" dirty="0" err="1"/>
              <a:t>ActiveDirectory</a:t>
            </a:r>
            <a:r>
              <a:rPr lang="en-US" sz="1200" dirty="0"/>
              <a:t>', 'Comp005825’, […]</a:t>
            </a:r>
          </a:p>
          <a:p>
            <a:pPr marL="0" indent="0">
              <a:lnSpc>
                <a:spcPct val="100000"/>
              </a:lnSpc>
              <a:spcBef>
                <a:spcPts val="0"/>
              </a:spcBef>
              <a:buNone/>
            </a:pPr>
            <a:endParaRPr lang="en-US" sz="1200" b="1" dirty="0"/>
          </a:p>
          <a:p>
            <a:pPr marL="0" indent="0">
              <a:lnSpc>
                <a:spcPct val="100000"/>
              </a:lnSpc>
              <a:spcBef>
                <a:spcPts val="0"/>
              </a:spcBef>
              <a:buNone/>
            </a:pPr>
            <a:r>
              <a:rPr lang="en-US" sz="1200" b="1" dirty="0">
                <a:highlight>
                  <a:srgbClr val="FFFF00"/>
                </a:highlight>
              </a:rPr>
              <a:t>for timestep 5</a:t>
            </a:r>
            <a:r>
              <a:rPr lang="en-US" sz="1200" dirty="0"/>
              <a:t>, the number of IP addresses in the full graph is 82266 and the number of IP-address-pairs that had point-to-point logins is 1525; the number of IP addresses in the reduced graph is </a:t>
            </a:r>
            <a:r>
              <a:rPr lang="en-US" sz="1200" dirty="0">
                <a:highlight>
                  <a:srgbClr val="00FF00"/>
                </a:highlight>
              </a:rPr>
              <a:t>21427</a:t>
            </a:r>
            <a:r>
              <a:rPr lang="en-US" sz="1200" dirty="0"/>
              <a:t> and IP-address-pairs pt2pt is </a:t>
            </a:r>
            <a:r>
              <a:rPr lang="en-US" sz="1200" dirty="0">
                <a:highlight>
                  <a:srgbClr val="00FF00"/>
                </a:highlight>
              </a:rPr>
              <a:t>1525</a:t>
            </a:r>
          </a:p>
          <a:p>
            <a:pPr marL="0" indent="0">
              <a:lnSpc>
                <a:spcPct val="100000"/>
              </a:lnSpc>
              <a:spcBef>
                <a:spcPts val="0"/>
              </a:spcBef>
              <a:buNone/>
            </a:pPr>
            <a:r>
              <a:rPr lang="en-US" sz="1200" dirty="0"/>
              <a:t>first MIS took 0:11:10.267566, second MIS took 0:11:31.594414</a:t>
            </a:r>
          </a:p>
          <a:p>
            <a:pPr marL="0" indent="0">
              <a:lnSpc>
                <a:spcPct val="100000"/>
              </a:lnSpc>
              <a:spcBef>
                <a:spcPts val="0"/>
              </a:spcBef>
              <a:buNone/>
            </a:pPr>
            <a:r>
              <a:rPr lang="en-US" sz="1200" dirty="0">
                <a:highlight>
                  <a:srgbClr val="FFFF00"/>
                </a:highlight>
              </a:rPr>
              <a:t>MIS size decreased from 21427 to 21294 </a:t>
            </a:r>
            <a:r>
              <a:rPr lang="en-US" sz="1200" dirty="0"/>
              <a:t>(</a:t>
            </a:r>
            <a:r>
              <a:rPr lang="en-US" sz="1200" dirty="0">
                <a:highlight>
                  <a:srgbClr val="00FF00"/>
                </a:highlight>
              </a:rPr>
              <a:t>133</a:t>
            </a:r>
            <a:r>
              <a:rPr lang="en-US" sz="1200" dirty="0"/>
              <a:t>) when </a:t>
            </a:r>
            <a:r>
              <a:rPr lang="en-US" sz="1200" dirty="0" err="1"/>
              <a:t>ssh</a:t>
            </a:r>
            <a:r>
              <a:rPr lang="en-US" sz="1200" dirty="0"/>
              <a:t>/telnet/RDP log-ins considered</a:t>
            </a:r>
          </a:p>
          <a:p>
            <a:pPr marL="0" indent="0">
              <a:lnSpc>
                <a:spcPct val="100000"/>
              </a:lnSpc>
              <a:spcBef>
                <a:spcPts val="0"/>
              </a:spcBef>
              <a:buNone/>
            </a:pPr>
            <a:r>
              <a:rPr lang="en-US" sz="1200" dirty="0"/>
              <a:t>  IP addresses that are no longer part of the maximum independent set are ['</a:t>
            </a:r>
            <a:r>
              <a:rPr lang="en-US" sz="1200" dirty="0" err="1"/>
              <a:t>ActiveDirectory</a:t>
            </a:r>
            <a:r>
              <a:rPr lang="en-US" sz="1200" dirty="0"/>
              <a:t>', 'Comp005295’, […]</a:t>
            </a:r>
          </a:p>
          <a:p>
            <a:pPr marL="0" indent="0">
              <a:lnSpc>
                <a:spcPct val="100000"/>
              </a:lnSpc>
              <a:spcBef>
                <a:spcPts val="0"/>
              </a:spcBef>
              <a:buNone/>
            </a:pPr>
            <a:endParaRPr lang="en-US" sz="1200" b="1" dirty="0"/>
          </a:p>
          <a:p>
            <a:pPr marL="0" indent="0">
              <a:lnSpc>
                <a:spcPct val="100000"/>
              </a:lnSpc>
              <a:spcBef>
                <a:spcPts val="0"/>
              </a:spcBef>
              <a:buNone/>
            </a:pPr>
            <a:r>
              <a:rPr lang="en-US" sz="1200" b="1" dirty="0">
                <a:highlight>
                  <a:srgbClr val="FFFF00"/>
                </a:highlight>
              </a:rPr>
              <a:t>for timestep 6</a:t>
            </a:r>
            <a:r>
              <a:rPr lang="en-US" sz="1200" dirty="0"/>
              <a:t>, the number of IP addresses in the full graph is 66069 and the number of IP-address-pairs that had point-to-point logins is 1551; the number of IP addresses in the reduced graph is </a:t>
            </a:r>
            <a:r>
              <a:rPr lang="en-US" sz="1200" dirty="0">
                <a:highlight>
                  <a:srgbClr val="00FF00"/>
                </a:highlight>
              </a:rPr>
              <a:t>21459</a:t>
            </a:r>
            <a:r>
              <a:rPr lang="en-US" sz="1200" dirty="0"/>
              <a:t> and IP-address-pairs pt2pt is </a:t>
            </a:r>
            <a:r>
              <a:rPr lang="en-US" sz="1200" dirty="0">
                <a:highlight>
                  <a:srgbClr val="00FF00"/>
                </a:highlight>
              </a:rPr>
              <a:t>1551</a:t>
            </a:r>
          </a:p>
          <a:p>
            <a:pPr marL="0" indent="0">
              <a:lnSpc>
                <a:spcPct val="100000"/>
              </a:lnSpc>
              <a:spcBef>
                <a:spcPts val="0"/>
              </a:spcBef>
              <a:buNone/>
            </a:pPr>
            <a:r>
              <a:rPr lang="en-US" sz="1200" dirty="0"/>
              <a:t>first MIS took 0:11:06.538207, second MIS took 0:17:56.528730</a:t>
            </a:r>
          </a:p>
          <a:p>
            <a:pPr marL="0" indent="0">
              <a:lnSpc>
                <a:spcPct val="100000"/>
              </a:lnSpc>
              <a:spcBef>
                <a:spcPts val="0"/>
              </a:spcBef>
              <a:buNone/>
            </a:pPr>
            <a:r>
              <a:rPr lang="en-US" sz="1200" dirty="0">
                <a:highlight>
                  <a:srgbClr val="FFFF00"/>
                </a:highlight>
              </a:rPr>
              <a:t>MIS size decreased from 21459 to 21317 </a:t>
            </a:r>
            <a:r>
              <a:rPr lang="en-US" sz="1200" dirty="0"/>
              <a:t>(</a:t>
            </a:r>
            <a:r>
              <a:rPr lang="en-US" sz="1200" dirty="0">
                <a:highlight>
                  <a:srgbClr val="00FF00"/>
                </a:highlight>
              </a:rPr>
              <a:t>142</a:t>
            </a:r>
            <a:r>
              <a:rPr lang="en-US" sz="1200" dirty="0"/>
              <a:t>) when </a:t>
            </a:r>
            <a:r>
              <a:rPr lang="en-US" sz="1200" dirty="0" err="1"/>
              <a:t>ssh</a:t>
            </a:r>
            <a:r>
              <a:rPr lang="en-US" sz="1200" dirty="0"/>
              <a:t>/telnet/RDP log-ins considered</a:t>
            </a:r>
          </a:p>
          <a:p>
            <a:pPr marL="0" indent="0">
              <a:lnSpc>
                <a:spcPct val="100000"/>
              </a:lnSpc>
              <a:spcBef>
                <a:spcPts val="0"/>
              </a:spcBef>
              <a:buNone/>
            </a:pPr>
            <a:r>
              <a:rPr lang="en-US" sz="1200" dirty="0"/>
              <a:t>  IP addresses that are no longer part of the maximum independent set are ['</a:t>
            </a:r>
            <a:r>
              <a:rPr lang="en-US" sz="1200" dirty="0" err="1"/>
              <a:t>ActiveDirectory</a:t>
            </a:r>
            <a:r>
              <a:rPr lang="en-US" sz="1200" dirty="0"/>
              <a:t>', 'Comp005295’, […]</a:t>
            </a:r>
          </a:p>
          <a:p>
            <a:pPr marL="0" indent="0">
              <a:lnSpc>
                <a:spcPct val="100000"/>
              </a:lnSpc>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7652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Wave POT Master 2014">
  <a:themeElements>
    <a:clrScheme name="D-WAVE 2013">
      <a:dk1>
        <a:srgbClr val="000000"/>
      </a:dk1>
      <a:lt1>
        <a:srgbClr val="FFFFFF"/>
      </a:lt1>
      <a:dk2>
        <a:srgbClr val="000000"/>
      </a:dk2>
      <a:lt2>
        <a:srgbClr val="808080"/>
      </a:lt2>
      <a:accent1>
        <a:srgbClr val="7593FF"/>
      </a:accent1>
      <a:accent2>
        <a:srgbClr val="5D58A6"/>
      </a:accent2>
      <a:accent3>
        <a:srgbClr val="39B66A"/>
      </a:accent3>
      <a:accent4>
        <a:srgbClr val="B856A1"/>
      </a:accent4>
      <a:accent5>
        <a:srgbClr val="047A83"/>
      </a:accent5>
      <a:accent6>
        <a:srgbClr val="7557A4"/>
      </a:accent6>
      <a:hlink>
        <a:srgbClr val="516492"/>
      </a:hlink>
      <a:folHlink>
        <a:srgbClr val="D6F955"/>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16 D-Wave Corporate Master (Non-Confidential)" id="{CEF25D5A-7B56-400B-8C59-E5D394CA9168}" vid="{746F7D4D-E76A-4A1B-B927-2584E45AE97E}"/>
    </a:ext>
  </a:extLst>
</a:theme>
</file>

<file path=ppt/theme/theme2.xml><?xml version="1.0" encoding="utf-8"?>
<a:theme xmlns:a="http://schemas.openxmlformats.org/drawingml/2006/main" name="3_PresentationLoad.com">
  <a:themeElements>
    <a:clrScheme name="D-WAVE 2013">
      <a:dk1>
        <a:srgbClr val="000000"/>
      </a:dk1>
      <a:lt1>
        <a:srgbClr val="FFFFFF"/>
      </a:lt1>
      <a:dk2>
        <a:srgbClr val="000000"/>
      </a:dk2>
      <a:lt2>
        <a:srgbClr val="808080"/>
      </a:lt2>
      <a:accent1>
        <a:srgbClr val="7593FF"/>
      </a:accent1>
      <a:accent2>
        <a:srgbClr val="5D58A6"/>
      </a:accent2>
      <a:accent3>
        <a:srgbClr val="39B66A"/>
      </a:accent3>
      <a:accent4>
        <a:srgbClr val="B856A1"/>
      </a:accent4>
      <a:accent5>
        <a:srgbClr val="047A83"/>
      </a:accent5>
      <a:accent6>
        <a:srgbClr val="7557A4"/>
      </a:accent6>
      <a:hlink>
        <a:srgbClr val="516492"/>
      </a:hlink>
      <a:folHlink>
        <a:srgbClr val="D6F955"/>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16 D-Wave Corporate Master (Non-Confidential)" id="{CEF25D5A-7B56-400B-8C59-E5D394CA9168}" vid="{645C3508-E4BC-4144-94B5-C390592DBC9B}"/>
    </a:ext>
  </a:extLst>
</a:theme>
</file>

<file path=ppt/theme/theme3.xml><?xml version="1.0" encoding="utf-8"?>
<a:theme xmlns:a="http://schemas.openxmlformats.org/drawingml/2006/main" name="1_RPMA1.pp">
  <a:themeElements>
    <a:clrScheme name="RPMA1.p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RPMA1.pp">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RPMA1.p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PMA1.p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PMA1.p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PMA1.p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PMA1.p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PMA1.p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PMA1.p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LM White">
  <a:themeElements>
    <a:clrScheme name="Custom 28">
      <a:dk1>
        <a:srgbClr val="000000"/>
      </a:dk1>
      <a:lt1>
        <a:srgbClr val="000000"/>
      </a:lt1>
      <a:dk2>
        <a:srgbClr val="003399"/>
      </a:dk2>
      <a:lt2>
        <a:srgbClr val="FFFFFF"/>
      </a:lt2>
      <a:accent1>
        <a:srgbClr val="3366CC"/>
      </a:accent1>
      <a:accent2>
        <a:srgbClr val="6EB82D"/>
      </a:accent2>
      <a:accent3>
        <a:srgbClr val="E5642D"/>
      </a:accent3>
      <a:accent4>
        <a:srgbClr val="0097BE"/>
      </a:accent4>
      <a:accent5>
        <a:srgbClr val="9933FF"/>
      </a:accent5>
      <a:accent6>
        <a:srgbClr val="009945"/>
      </a:accent6>
      <a:hlink>
        <a:srgbClr val="92002B"/>
      </a:hlink>
      <a:folHlink>
        <a:srgbClr val="33CCFF"/>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amma/>
                <a:shade val="46275"/>
                <a:invGamma/>
              </a:schemeClr>
            </a:gs>
            <a:gs pos="100000">
              <a:schemeClr val="accent1"/>
            </a:gs>
          </a:gsLst>
          <a:lin ang="5400000" scaled="1"/>
        </a:gradFill>
        <a:ln w="12700" cap="flat" cmpd="sng" algn="ctr">
          <a:solidFill>
            <a:srgbClr val="6699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rgbClr val="FAFD00"/>
            </a:solidFill>
            <a:effectLst>
              <a:outerShdw blurRad="38100" dist="38100" dir="2700000" algn="tl">
                <a:srgbClr val="000000">
                  <a:alpha val="43137"/>
                </a:srgbClr>
              </a:outerShdw>
            </a:effectLst>
            <a:latin typeface="Arial" pitchFamily="-112" charset="0"/>
          </a:defRPr>
        </a:defPPr>
      </a:lstStyle>
    </a:spDef>
    <a:lnDef>
      <a:spPr bwMode="auto">
        <a:gradFill rotWithShape="0">
          <a:gsLst>
            <a:gs pos="0">
              <a:schemeClr val="accent1">
                <a:gamma/>
                <a:shade val="46275"/>
                <a:invGamma/>
              </a:schemeClr>
            </a:gs>
            <a:gs pos="100000">
              <a:schemeClr val="accent1"/>
            </a:gs>
          </a:gsLst>
          <a:lin ang="5400000" scaled="1"/>
        </a:gra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1600" dirty="0" err="1" smtClean="0">
            <a:solidFill>
              <a:schemeClr val="tx1"/>
            </a:solidFill>
          </a:defRPr>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279F"/>
        </a:dk2>
        <a:lt2>
          <a:srgbClr val="FFFFFF"/>
        </a:lt2>
        <a:accent1>
          <a:srgbClr val="0000FF"/>
        </a:accent1>
        <a:accent2>
          <a:srgbClr val="00AE00"/>
        </a:accent2>
        <a:accent3>
          <a:srgbClr val="AAACCD"/>
        </a:accent3>
        <a:accent4>
          <a:srgbClr val="DADADA"/>
        </a:accent4>
        <a:accent5>
          <a:srgbClr val="AAAAFF"/>
        </a:accent5>
        <a:accent6>
          <a:srgbClr val="009D00"/>
        </a:accent6>
        <a:hlink>
          <a:srgbClr val="9933FF"/>
        </a:hlink>
        <a:folHlink>
          <a:srgbClr val="33CCFF"/>
        </a:folHlink>
      </a:clrScheme>
      <a:clrMap bg1="dk2" tx1="lt1" bg2="dk1" tx2="lt2" accent1="accent1" accent2="accent2" accent3="accent3" accent4="accent4" accent5="accent5" accent6="accent6" hlink="hlink" folHlink="folHlink"/>
    </a:extraClrScheme>
    <a:extraClrScheme>
      <a:clrScheme name="Office Theme 9">
        <a:dk1>
          <a:srgbClr val="000000"/>
        </a:dk1>
        <a:lt1>
          <a:srgbClr val="FFFFFF"/>
        </a:lt1>
        <a:dk2>
          <a:srgbClr val="00279F"/>
        </a:dk2>
        <a:lt2>
          <a:srgbClr val="FFFFFF"/>
        </a:lt2>
        <a:accent1>
          <a:srgbClr val="6699FF"/>
        </a:accent1>
        <a:accent2>
          <a:srgbClr val="00AE00"/>
        </a:accent2>
        <a:accent3>
          <a:srgbClr val="AAACCD"/>
        </a:accent3>
        <a:accent4>
          <a:srgbClr val="DADADA"/>
        </a:accent4>
        <a:accent5>
          <a:srgbClr val="B8CAFF"/>
        </a:accent5>
        <a:accent6>
          <a:srgbClr val="009D00"/>
        </a:accent6>
        <a:hlink>
          <a:srgbClr val="9933FF"/>
        </a:hlink>
        <a:folHlink>
          <a:srgbClr val="33C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ubits Wed Morning" id="{209CA3BD-E4D1-E948-B221-A0F7470D98B5}" vid="{38B00FA3-4673-0A45-AD19-2F73CAA6966C}"/>
    </a:ext>
  </a:extLst>
</a:theme>
</file>

<file path=ppt/theme/theme5.xml><?xml version="1.0" encoding="utf-8"?>
<a:theme xmlns:a="http://schemas.openxmlformats.org/drawingml/2006/main" name="1_D-Wave POT Master 2014">
  <a:themeElements>
    <a:clrScheme name="D-WAVE 2013">
      <a:dk1>
        <a:srgbClr val="000000"/>
      </a:dk1>
      <a:lt1>
        <a:srgbClr val="FFFFFF"/>
      </a:lt1>
      <a:dk2>
        <a:srgbClr val="000000"/>
      </a:dk2>
      <a:lt2>
        <a:srgbClr val="808080"/>
      </a:lt2>
      <a:accent1>
        <a:srgbClr val="7593FF"/>
      </a:accent1>
      <a:accent2>
        <a:srgbClr val="5D58A6"/>
      </a:accent2>
      <a:accent3>
        <a:srgbClr val="39B66A"/>
      </a:accent3>
      <a:accent4>
        <a:srgbClr val="B856A1"/>
      </a:accent4>
      <a:accent5>
        <a:srgbClr val="047A83"/>
      </a:accent5>
      <a:accent6>
        <a:srgbClr val="7557A4"/>
      </a:accent6>
      <a:hlink>
        <a:srgbClr val="516492"/>
      </a:hlink>
      <a:folHlink>
        <a:srgbClr val="D6F955"/>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16 D-Wave Corporate Master (Non-Confidential)" id="{CEF25D5A-7B56-400B-8C59-E5D394CA9168}" vid="{746F7D4D-E76A-4A1B-B927-2584E45AE97E}"/>
    </a:ext>
  </a:extLst>
</a:theme>
</file>

<file path=ppt/theme/theme6.xml><?xml version="1.0" encoding="utf-8"?>
<a:theme xmlns:a="http://schemas.openxmlformats.org/drawingml/2006/main" name="PresentationLoad.com">
  <a:themeElements>
    <a:clrScheme name="D-WAVE 2013">
      <a:dk1>
        <a:srgbClr val="000000"/>
      </a:dk1>
      <a:lt1>
        <a:srgbClr val="FFFFFF"/>
      </a:lt1>
      <a:dk2>
        <a:srgbClr val="000000"/>
      </a:dk2>
      <a:lt2>
        <a:srgbClr val="808080"/>
      </a:lt2>
      <a:accent1>
        <a:srgbClr val="7593FF"/>
      </a:accent1>
      <a:accent2>
        <a:srgbClr val="5D58A6"/>
      </a:accent2>
      <a:accent3>
        <a:srgbClr val="39B66A"/>
      </a:accent3>
      <a:accent4>
        <a:srgbClr val="B856A1"/>
      </a:accent4>
      <a:accent5>
        <a:srgbClr val="047A83"/>
      </a:accent5>
      <a:accent6>
        <a:srgbClr val="7557A4"/>
      </a:accent6>
      <a:hlink>
        <a:srgbClr val="516492"/>
      </a:hlink>
      <a:folHlink>
        <a:srgbClr val="D6F955"/>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W All Hands -Bo" id="{45705E77-071A-A448-8736-979F12867DF5}" vid="{3D3215FF-98CF-2947-85E1-C861C6AC9365}"/>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 D-Wave Corporate Master (Non-Confidential)</Template>
  <TotalTime>74630</TotalTime>
  <Words>2792</Words>
  <Application>Microsoft Office PowerPoint</Application>
  <PresentationFormat>On-screen Show (4:3)</PresentationFormat>
  <Paragraphs>422</Paragraphs>
  <Slides>31</Slides>
  <Notes>19</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31</vt:i4>
      </vt:variant>
    </vt:vector>
  </HeadingPairs>
  <TitlesOfParts>
    <vt:vector size="48" baseType="lpstr">
      <vt:lpstr>MS PGothic</vt:lpstr>
      <vt:lpstr>MS PGothic</vt:lpstr>
      <vt:lpstr>AGaramond</vt:lpstr>
      <vt:lpstr>Arial</vt:lpstr>
      <vt:lpstr>Calibri</vt:lpstr>
      <vt:lpstr>Calibri Light</vt:lpstr>
      <vt:lpstr>Cambria Math</vt:lpstr>
      <vt:lpstr>Corbel</vt:lpstr>
      <vt:lpstr>Courier New</vt:lpstr>
      <vt:lpstr>Helvetica</vt:lpstr>
      <vt:lpstr>Times</vt:lpstr>
      <vt:lpstr>D-Wave POT Master 2014</vt:lpstr>
      <vt:lpstr>3_PresentationLoad.com</vt:lpstr>
      <vt:lpstr>1_RPMA1.pp</vt:lpstr>
      <vt:lpstr>4_LM White</vt:lpstr>
      <vt:lpstr>1_D-Wave POT Master 2014</vt:lpstr>
      <vt:lpstr>PresentationLoad.com</vt:lpstr>
      <vt:lpstr>Detecting Lateral Movement with a Compute-Intense Graph Kernel</vt:lpstr>
      <vt:lpstr>PowerPoint Presentation</vt:lpstr>
      <vt:lpstr>Agenda</vt:lpstr>
      <vt:lpstr>Motivation</vt:lpstr>
      <vt:lpstr>Detecting Lateral Movement</vt:lpstr>
      <vt:lpstr>Maximum Independent Set (MIS)</vt:lpstr>
      <vt:lpstr>Looking for a Good Graph Size Good == both relevant to large enterprise networks and feasible</vt:lpstr>
      <vt:lpstr>Looking for a Good Graph Size</vt:lpstr>
      <vt:lpstr>Analytic Finds Smaller MIS Size</vt:lpstr>
      <vt:lpstr>Next Steps</vt:lpstr>
      <vt:lpstr>Agenda</vt:lpstr>
      <vt:lpstr>Two Main Paths to Quantum Computing</vt:lpstr>
      <vt:lpstr>PowerPoint Presentation</vt:lpstr>
      <vt:lpstr>Quantum Annealing: How a D-Wave system works</vt:lpstr>
      <vt:lpstr>Programming Model / Quantum Machine Instruction</vt:lpstr>
      <vt:lpstr>Mapping a Problem to D-Wave</vt:lpstr>
      <vt:lpstr>Mapping MIS to QUBO Form</vt:lpstr>
      <vt:lpstr>Mapping Traveling Salesperson to QUBO Form</vt:lpstr>
      <vt:lpstr>Explicitly Hybrid Quantum/Classical MIS Kernel</vt:lpstr>
      <vt:lpstr>Delivering Differentiated Performance</vt:lpstr>
      <vt:lpstr>Agenda</vt:lpstr>
      <vt:lpstr>Cyber Use Cases for Min Vertex Cover (MVCov)</vt:lpstr>
      <vt:lpstr>Related Use Case: Topological Data Analysis (TDA)</vt:lpstr>
      <vt:lpstr>TDA / Persistent Homology (cont.)</vt:lpstr>
      <vt:lpstr>PowerPoint Presentation</vt:lpstr>
      <vt:lpstr>PowerPoint Presentation</vt:lpstr>
      <vt:lpstr>For More Information, See</vt:lpstr>
      <vt:lpstr>Backup</vt:lpstr>
      <vt:lpstr>Preliminary Visualization</vt:lpstr>
      <vt:lpstr>Discussion</vt:lpstr>
      <vt:lpstr>Cause for Optimism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Carr</dc:creator>
  <cp:lastModifiedBy>Aaron M. Detwiler</cp:lastModifiedBy>
  <cp:revision>362</cp:revision>
  <cp:lastPrinted>2018-03-26T18:09:04Z</cp:lastPrinted>
  <dcterms:created xsi:type="dcterms:W3CDTF">2017-02-06T22:26:54Z</dcterms:created>
  <dcterms:modified xsi:type="dcterms:W3CDTF">2019-01-09T04:26:35Z</dcterms:modified>
</cp:coreProperties>
</file>